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41" r:id="rId3"/>
    <p:sldId id="361" r:id="rId4"/>
    <p:sldId id="343" r:id="rId5"/>
    <p:sldId id="362" r:id="rId6"/>
    <p:sldId id="344" r:id="rId7"/>
    <p:sldId id="347" r:id="rId8"/>
    <p:sldId id="354" r:id="rId9"/>
    <p:sldId id="363" r:id="rId10"/>
    <p:sldId id="364" r:id="rId11"/>
    <p:sldId id="365" r:id="rId12"/>
    <p:sldId id="366" r:id="rId13"/>
    <p:sldId id="370" r:id="rId14"/>
    <p:sldId id="367" r:id="rId15"/>
    <p:sldId id="368" r:id="rId16"/>
    <p:sldId id="3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6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39C988-8929-48BC-BB80-A23111B77868}" type="datetimeFigureOut">
              <a:rPr lang="en-US" smtClean="0"/>
              <a:pPr/>
              <a:t>11/17/2022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945FCA-AEB8-4DAD-BAEE-1F22FF7E79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71AAA9-F223-4199-9DCC-83E6A5077F3E}" type="datetimeFigureOut">
              <a:rPr lang="en-US" smtClean="0"/>
              <a:pPr/>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4B577-BF81-4A04-A213-78EF09F3E1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1AAA9-F223-4199-9DCC-83E6A5077F3E}" type="datetimeFigureOut">
              <a:rPr lang="en-US" smtClean="0"/>
              <a:pPr/>
              <a:t>11/17/2022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4B577-BF81-4A04-A213-78EF09F3E1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21.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609601"/>
            <a:ext cx="6781800" cy="990599"/>
          </a:xfrm>
        </p:spPr>
        <p:txBody>
          <a:bodyPr>
            <a:normAutofit/>
          </a:bodyPr>
          <a:lstStyle/>
          <a:p>
            <a:r>
              <a:rPr lang="en-US" sz="4000" dirty="0">
                <a:solidFill>
                  <a:srgbClr val="FF0000"/>
                </a:solidFill>
                <a:latin typeface="Times New Roman" pitchFamily="18" charset="0"/>
                <a:cs typeface="Times New Roman" pitchFamily="18" charset="0"/>
              </a:rPr>
              <a:t>THERMAL ENGINEERING</a:t>
            </a:r>
          </a:p>
        </p:txBody>
      </p:sp>
      <p:sp>
        <p:nvSpPr>
          <p:cNvPr id="4" name="Subtitle 3"/>
          <p:cNvSpPr>
            <a:spLocks noGrp="1"/>
          </p:cNvSpPr>
          <p:nvPr>
            <p:ph type="subTitle" idx="1"/>
          </p:nvPr>
        </p:nvSpPr>
        <p:spPr>
          <a:xfrm>
            <a:off x="457200" y="2514600"/>
            <a:ext cx="8153400" cy="3581400"/>
          </a:xfrm>
        </p:spPr>
        <p:txBody>
          <a:bodyPr>
            <a:normAutofit/>
          </a:bodyPr>
          <a:lstStyle/>
          <a:p>
            <a:r>
              <a:rPr lang="en-US" dirty="0">
                <a:solidFill>
                  <a:srgbClr val="00B050"/>
                </a:solidFill>
                <a:latin typeface="Times New Roman" pitchFamily="18" charset="0"/>
                <a:cs typeface="Times New Roman" pitchFamily="18" charset="0"/>
              </a:rPr>
              <a:t>UNIT I (B):  AIR STANDARD CYCLES</a:t>
            </a:r>
          </a:p>
          <a:p>
            <a:pPr marL="514350" lvl="0" indent="-514350"/>
            <a:endParaRPr lang="en-US" dirty="0">
              <a:solidFill>
                <a:srgbClr val="00B0F0"/>
              </a:solidFill>
              <a:latin typeface="Times New Roman" pitchFamily="18" charset="0"/>
              <a:cs typeface="Times New Roman" pitchFamily="18" charset="0"/>
            </a:endParaRPr>
          </a:p>
          <a:p>
            <a:pPr marL="514350" lvl="0" indent="-514350"/>
            <a:r>
              <a:rPr lang="en-US" dirty="0">
                <a:solidFill>
                  <a:srgbClr val="00B0F0"/>
                </a:solidFill>
                <a:latin typeface="Times New Roman" pitchFamily="18" charset="0"/>
                <a:cs typeface="Times New Roman" pitchFamily="18" charset="0"/>
              </a:rPr>
              <a:t>LECTURE NO.3</a:t>
            </a:r>
          </a:p>
          <a:p>
            <a:pPr marL="514350" lvl="0" indent="-514350"/>
            <a:r>
              <a:rPr lang="en-US" sz="3100" dirty="0">
                <a:solidFill>
                  <a:srgbClr val="C00000"/>
                </a:solidFill>
                <a:latin typeface="Times New Roman" pitchFamily="18" charset="0"/>
                <a:cs typeface="Times New Roman" pitchFamily="18" charset="0"/>
              </a:rPr>
              <a:t>DIESEL CYCLE</a:t>
            </a:r>
          </a:p>
          <a:p>
            <a:endParaRPr lang="en-US" dirty="0">
              <a:solidFill>
                <a:srgbClr val="00B0F0"/>
              </a:solidFill>
              <a:latin typeface="Times New Roman" pitchFamily="18" charset="0"/>
              <a:cs typeface="Times New Roman" pitchFamily="18" charset="0"/>
            </a:endParaRPr>
          </a:p>
          <a:p>
            <a:r>
              <a:rPr lang="en-US" dirty="0">
                <a:solidFill>
                  <a:srgbClr val="002060"/>
                </a:solidFill>
                <a:latin typeface="Times New Roman" pitchFamily="18" charset="0"/>
                <a:cs typeface="Times New Roman" pitchFamily="18" charset="0"/>
              </a:rPr>
              <a:t>PRESENTED BY:  Mr. IRSHAD M . MOMIN</a:t>
            </a:r>
            <a:endParaRPr 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E8B5D860-DAF9-413E-A7E9-49628027485E}"/>
              </a:ext>
            </a:extLst>
          </p:cNvPr>
          <p:cNvSpPr txBox="1">
            <a:spLocks/>
          </p:cNvSpPr>
          <p:nvPr/>
        </p:nvSpPr>
        <p:spPr>
          <a:xfrm>
            <a:off x="228600" y="228600"/>
            <a:ext cx="8610600" cy="62484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800" dirty="0">
                <a:latin typeface="Times New Roman" pitchFamily="18" charset="0"/>
                <a:cs typeface="Times New Roman" pitchFamily="18" charset="0"/>
              </a:rPr>
              <a:t>                                               </a:t>
            </a:r>
          </a:p>
          <a:p>
            <a:pPr marL="0" indent="0">
              <a:buNone/>
            </a:pP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2</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44.31 bar  =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3</a:t>
            </a: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T</a:t>
            </a:r>
            <a:r>
              <a:rPr lang="en-US" sz="1800" i="1" dirty="0">
                <a:latin typeface="Times New Roman" pitchFamily="18" charset="0"/>
                <a:cs typeface="Times New Roman" pitchFamily="18" charset="0"/>
              </a:rPr>
              <a:t>2</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886.25 K</a:t>
            </a:r>
          </a:p>
          <a:p>
            <a:pPr marL="0" indent="0">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Assuming mass of air </a:t>
            </a:r>
            <a:r>
              <a:rPr lang="en-US" sz="2800" i="1" dirty="0">
                <a:latin typeface="Times New Roman" pitchFamily="18" charset="0"/>
                <a:cs typeface="Times New Roman" pitchFamily="18" charset="0"/>
              </a:rPr>
              <a:t>m</a:t>
            </a:r>
            <a:r>
              <a:rPr lang="en-US" sz="2800" dirty="0">
                <a:latin typeface="Times New Roman" pitchFamily="18" charset="0"/>
                <a:cs typeface="Times New Roman" pitchFamily="18" charset="0"/>
              </a:rPr>
              <a:t> = 1 kg</a:t>
            </a:r>
          </a:p>
          <a:p>
            <a:r>
              <a:rPr lang="en-US" sz="2800" dirty="0">
                <a:latin typeface="Times New Roman" pitchFamily="18" charset="0"/>
                <a:cs typeface="Times New Roman" pitchFamily="18" charset="0"/>
              </a:rPr>
              <a:t>From data H.A. = 1465 kJ/kg = </a:t>
            </a:r>
            <a:r>
              <a:rPr lang="en-US" sz="2800" i="1" dirty="0">
                <a:latin typeface="Times New Roman" pitchFamily="18" charset="0"/>
                <a:cs typeface="Times New Roman" pitchFamily="18" charset="0"/>
              </a:rPr>
              <a:t>m</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C</a:t>
            </a:r>
            <a:r>
              <a:rPr lang="en-US" sz="1800" i="1" dirty="0">
                <a:latin typeface="Times New Roman" pitchFamily="18" charset="0"/>
                <a:cs typeface="Times New Roman" pitchFamily="18" charset="0"/>
              </a:rPr>
              <a:t>p</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2</a:t>
            </a:r>
            <a:r>
              <a:rPr lang="en-US" sz="2800" i="1" dirty="0">
                <a:latin typeface="Times New Roman" pitchFamily="18" charset="0"/>
                <a:cs typeface="Times New Roman" pitchFamily="18" charset="0"/>
              </a:rPr>
              <a:t>)</a:t>
            </a:r>
          </a:p>
          <a:p>
            <a:pPr marL="0" indent="0">
              <a:buNone/>
            </a:pP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T</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2351.25 K</a:t>
            </a:r>
          </a:p>
          <a:p>
            <a:pPr marL="0" indent="0">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Using equation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1</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a:t>
            </a:r>
            <a:r>
              <a:rPr lang="en-US" sz="2800" i="1" dirty="0">
                <a:latin typeface="Times New Roman" pitchFamily="18" charset="0"/>
                <a:cs typeface="Times New Roman" pitchFamily="18" charset="0"/>
              </a:rPr>
              <a:t> = m R T</a:t>
            </a:r>
            <a:r>
              <a:rPr lang="en-US" sz="1800" i="1" dirty="0">
                <a:latin typeface="Times New Roman" pitchFamily="18" charset="0"/>
                <a:cs typeface="Times New Roman" pitchFamily="18" charset="0"/>
              </a:rPr>
              <a:t>1</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we find </a:t>
            </a:r>
          </a:p>
          <a:p>
            <a:pPr marL="0" indent="0">
              <a:buNone/>
            </a:pPr>
            <a:r>
              <a:rPr lang="en-US" sz="2800" i="1" dirty="0">
                <a:latin typeface="Times New Roman" pitchFamily="18" charset="0"/>
                <a:cs typeface="Times New Roman" pitchFamily="18" charset="0"/>
              </a:rPr>
              <a:t>                             V</a:t>
            </a:r>
            <a:r>
              <a:rPr lang="en-US" sz="1800" i="1" dirty="0">
                <a:latin typeface="Times New Roman" pitchFamily="18" charset="0"/>
                <a:cs typeface="Times New Roman" pitchFamily="18" charset="0"/>
              </a:rPr>
              <a:t>1</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0.861 m^3 =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4</a:t>
            </a:r>
            <a:endParaRPr lang="en-US" sz="2800" dirty="0">
              <a:latin typeface="Times New Roman" pitchFamily="18" charset="0"/>
              <a:cs typeface="Times New Roman" pitchFamily="18" charset="0"/>
            </a:endParaRPr>
          </a:p>
          <a:p>
            <a:pPr marL="0" indent="0">
              <a:buNone/>
            </a:pPr>
            <a:endParaRPr lang="en-US" sz="2800" i="1"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p>
        </p:txBody>
      </p:sp>
      <p:pic>
        <p:nvPicPr>
          <p:cNvPr id="6" name="Picture 5">
            <a:extLst>
              <a:ext uri="{FF2B5EF4-FFF2-40B4-BE49-F238E27FC236}">
                <a16:creationId xmlns:a16="http://schemas.microsoft.com/office/drawing/2014/main" id="{E2ACB19C-A257-4D95-A322-B1B53E6B0CE6}"/>
              </a:ext>
            </a:extLst>
          </p:cNvPr>
          <p:cNvPicPr>
            <a:picLocks noChangeAspect="1"/>
          </p:cNvPicPr>
          <p:nvPr/>
        </p:nvPicPr>
        <p:blipFill>
          <a:blip r:embed="rId2"/>
          <a:stretch>
            <a:fillRect/>
          </a:stretch>
        </p:blipFill>
        <p:spPr>
          <a:xfrm>
            <a:off x="762000" y="381000"/>
            <a:ext cx="3219450" cy="676275"/>
          </a:xfrm>
          <a:prstGeom prst="rect">
            <a:avLst/>
          </a:prstGeom>
        </p:spPr>
      </p:pic>
      <p:pic>
        <p:nvPicPr>
          <p:cNvPr id="8" name="Picture 7">
            <a:extLst>
              <a:ext uri="{FF2B5EF4-FFF2-40B4-BE49-F238E27FC236}">
                <a16:creationId xmlns:a16="http://schemas.microsoft.com/office/drawing/2014/main" id="{D09AB544-DDE8-42A5-8111-91326D0EA2C4}"/>
              </a:ext>
            </a:extLst>
          </p:cNvPr>
          <p:cNvPicPr>
            <a:picLocks noChangeAspect="1"/>
          </p:cNvPicPr>
          <p:nvPr/>
        </p:nvPicPr>
        <p:blipFill>
          <a:blip r:embed="rId3"/>
          <a:stretch>
            <a:fillRect/>
          </a:stretch>
        </p:blipFill>
        <p:spPr>
          <a:xfrm>
            <a:off x="762000" y="1600200"/>
            <a:ext cx="3562350" cy="695325"/>
          </a:xfrm>
          <a:prstGeom prst="rect">
            <a:avLst/>
          </a:prstGeom>
        </p:spPr>
      </p:pic>
    </p:spTree>
    <p:extLst>
      <p:ext uri="{BB962C8B-B14F-4D97-AF65-F5344CB8AC3E}">
        <p14:creationId xmlns:p14="http://schemas.microsoft.com/office/powerpoint/2010/main" val="377720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fade">
                                      <p:cBhvr>
                                        <p:cTn id="40" dur="1000"/>
                                        <p:tgtEl>
                                          <p:spTgt spid="4">
                                            <p:txEl>
                                              <p:pRg st="6" end="6"/>
                                            </p:txEl>
                                          </p:spTgt>
                                        </p:tgtEl>
                                      </p:cBhvr>
                                    </p:animEffect>
                                    <p:anim calcmode="lin" valueType="num">
                                      <p:cBhvr>
                                        <p:cTn id="4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animEffect transition="in" filter="fade">
                                      <p:cBhvr>
                                        <p:cTn id="45" dur="1000"/>
                                        <p:tgtEl>
                                          <p:spTgt spid="4">
                                            <p:txEl>
                                              <p:pRg st="7" end="7"/>
                                            </p:txEl>
                                          </p:spTgt>
                                        </p:tgtEl>
                                      </p:cBhvr>
                                    </p:animEffect>
                                    <p:anim calcmode="lin" valueType="num">
                                      <p:cBhvr>
                                        <p:cTn id="4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1000"/>
                                        <p:tgtEl>
                                          <p:spTgt spid="4">
                                            <p:txEl>
                                              <p:pRg st="9" end="9"/>
                                            </p:txEl>
                                          </p:spTgt>
                                        </p:tgtEl>
                                      </p:cBhvr>
                                    </p:animEffect>
                                    <p:anim calcmode="lin" valueType="num">
                                      <p:cBhvr>
                                        <p:cTn id="5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1000"/>
                                        <p:tgtEl>
                                          <p:spTgt spid="4">
                                            <p:txEl>
                                              <p:pRg st="10" end="10"/>
                                            </p:txEl>
                                          </p:spTgt>
                                        </p:tgtEl>
                                      </p:cBhvr>
                                    </p:animEffect>
                                    <p:anim calcmode="lin" valueType="num">
                                      <p:cBhvr>
                                        <p:cTn id="5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E8B5D860-DAF9-413E-A7E9-49628027485E}"/>
              </a:ext>
            </a:extLst>
          </p:cNvPr>
          <p:cNvSpPr txBox="1">
            <a:spLocks/>
          </p:cNvSpPr>
          <p:nvPr/>
        </p:nvSpPr>
        <p:spPr>
          <a:xfrm>
            <a:off x="228600" y="228600"/>
            <a:ext cx="8610600" cy="64008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latin typeface="Times New Roman" pitchFamily="18" charset="0"/>
                <a:cs typeface="Times New Roman" pitchFamily="18" charset="0"/>
              </a:rPr>
              <a:t>From data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 </a:t>
            </a:r>
            <a:r>
              <a:rPr lang="en-US" sz="2800" dirty="0">
                <a:latin typeface="Times New Roman" pitchFamily="18" charset="0"/>
                <a:cs typeface="Times New Roman" pitchFamily="18" charset="0"/>
              </a:rPr>
              <a:t>/</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 15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 0.0574 m^3</a:t>
            </a:r>
          </a:p>
          <a:p>
            <a:r>
              <a:rPr lang="en-US" sz="2800" dirty="0">
                <a:latin typeface="Times New Roman" pitchFamily="18" charset="0"/>
                <a:cs typeface="Times New Roman" pitchFamily="18" charset="0"/>
              </a:rPr>
              <a:t>For const. pressure process  2-3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2 </a:t>
            </a:r>
            <a:r>
              <a:rPr lang="en-US" sz="2800" dirty="0">
                <a:latin typeface="Times New Roman" pitchFamily="18" charset="0"/>
                <a:cs typeface="Times New Roman" pitchFamily="18" charset="0"/>
              </a:rPr>
              <a:t>/</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3 </a:t>
            </a:r>
            <a:r>
              <a:rPr lang="en-US" sz="2800" dirty="0">
                <a:latin typeface="Times New Roman" pitchFamily="18" charset="0"/>
                <a:cs typeface="Times New Roman" pitchFamily="18" charset="0"/>
              </a:rPr>
              <a:t>/</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a:t>
            </a:r>
          </a:p>
          <a:p>
            <a:pPr marL="0" indent="0">
              <a:buNone/>
            </a:pPr>
            <a:r>
              <a:rPr lang="en-US" sz="2800" i="1" dirty="0">
                <a:latin typeface="Times New Roman" pitchFamily="18" charset="0"/>
                <a:cs typeface="Times New Roman" pitchFamily="18" charset="0"/>
              </a:rPr>
              <a:t>      V</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0.1522 m^3</a:t>
            </a:r>
          </a:p>
          <a:p>
            <a:r>
              <a:rPr lang="en-US" sz="2800" dirty="0">
                <a:latin typeface="Times New Roman" pitchFamily="18" charset="0"/>
                <a:cs typeface="Times New Roman" pitchFamily="18" charset="0"/>
              </a:rPr>
              <a:t>For adiabatic expansion process  3-4</a:t>
            </a:r>
          </a:p>
          <a:p>
            <a:pPr marL="0" indent="0">
              <a:buNone/>
            </a:pPr>
            <a:r>
              <a:rPr lang="en-US" sz="2800" dirty="0">
                <a:latin typeface="Times New Roman" pitchFamily="18" charset="0"/>
                <a:cs typeface="Times New Roman" pitchFamily="18" charset="0"/>
              </a:rPr>
              <a:t>                                      </a:t>
            </a:r>
          </a:p>
          <a:p>
            <a:pPr marL="0" indent="0">
              <a:buNone/>
            </a:pP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4</a:t>
            </a:r>
            <a:r>
              <a:rPr lang="en-US" sz="2800" dirty="0">
                <a:latin typeface="Times New Roman" pitchFamily="18" charset="0"/>
                <a:cs typeface="Times New Roman" pitchFamily="18" charset="0"/>
              </a:rPr>
              <a:t>  = 1175.87 K</a:t>
            </a:r>
          </a:p>
          <a:p>
            <a:pPr marL="0" indent="0">
              <a:buNone/>
            </a:pP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4</a:t>
            </a:r>
            <a:r>
              <a:rPr lang="en-US" sz="2800" dirty="0">
                <a:latin typeface="Times New Roman" pitchFamily="18" charset="0"/>
                <a:cs typeface="Times New Roman" pitchFamily="18" charset="0"/>
              </a:rPr>
              <a:t>  = 3.91 bar</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H.R. = </a:t>
            </a:r>
            <a:r>
              <a:rPr lang="en-US" sz="2800" i="1" dirty="0" err="1">
                <a:latin typeface="Times New Roman" pitchFamily="18" charset="0"/>
                <a:cs typeface="Times New Roman" pitchFamily="18" charset="0"/>
              </a:rPr>
              <a:t>C</a:t>
            </a:r>
            <a:r>
              <a:rPr lang="en-US" sz="1800" i="1" dirty="0" err="1">
                <a:latin typeface="Times New Roman" pitchFamily="18" charset="0"/>
                <a:cs typeface="Times New Roman" pitchFamily="18" charset="0"/>
              </a:rPr>
              <a:t>v</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4</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1</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=0.712(1175.87-300) = 623.61 kJ/kg </a:t>
            </a:r>
          </a:p>
          <a:p>
            <a:r>
              <a:rPr lang="en-US" sz="2800" dirty="0">
                <a:latin typeface="Times New Roman" pitchFamily="18" charset="0"/>
                <a:cs typeface="Times New Roman" pitchFamily="18" charset="0"/>
              </a:rPr>
              <a:t>Eff = W/ H.A.  = (H.A – H.R.)/ H.A.</a:t>
            </a:r>
          </a:p>
          <a:p>
            <a:pPr marL="0" indent="0">
              <a:buNone/>
            </a:pPr>
            <a:r>
              <a:rPr lang="en-US" sz="2800" i="1" dirty="0">
                <a:latin typeface="Times New Roman" pitchFamily="18" charset="0"/>
                <a:cs typeface="Times New Roman" pitchFamily="18" charset="0"/>
              </a:rPr>
              <a:t>          =  (1465-</a:t>
            </a:r>
            <a:r>
              <a:rPr lang="en-US" sz="2800" dirty="0">
                <a:latin typeface="Times New Roman" pitchFamily="18" charset="0"/>
                <a:cs typeface="Times New Roman" pitchFamily="18" charset="0"/>
              </a:rPr>
              <a:t> 623.61)/ 1465</a:t>
            </a:r>
            <a:endParaRPr lang="en-US" sz="2800" i="1"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 0.5743  = 57.43%</a:t>
            </a:r>
          </a:p>
        </p:txBody>
      </p:sp>
      <p:pic>
        <p:nvPicPr>
          <p:cNvPr id="3" name="Picture 2">
            <a:extLst>
              <a:ext uri="{FF2B5EF4-FFF2-40B4-BE49-F238E27FC236}">
                <a16:creationId xmlns:a16="http://schemas.microsoft.com/office/drawing/2014/main" id="{F73E40CF-C89B-47B0-8996-58D8586DEF9A}"/>
              </a:ext>
            </a:extLst>
          </p:cNvPr>
          <p:cNvPicPr>
            <a:picLocks noChangeAspect="1"/>
          </p:cNvPicPr>
          <p:nvPr/>
        </p:nvPicPr>
        <p:blipFill>
          <a:blip r:embed="rId2"/>
          <a:stretch>
            <a:fillRect/>
          </a:stretch>
        </p:blipFill>
        <p:spPr>
          <a:xfrm>
            <a:off x="1295400" y="2286000"/>
            <a:ext cx="1671637" cy="960862"/>
          </a:xfrm>
          <a:prstGeom prst="rect">
            <a:avLst/>
          </a:prstGeom>
        </p:spPr>
      </p:pic>
      <p:pic>
        <p:nvPicPr>
          <p:cNvPr id="8" name="Picture 7">
            <a:extLst>
              <a:ext uri="{FF2B5EF4-FFF2-40B4-BE49-F238E27FC236}">
                <a16:creationId xmlns:a16="http://schemas.microsoft.com/office/drawing/2014/main" id="{F322C29F-CAA6-4EBE-A319-0874692D4E6E}"/>
              </a:ext>
            </a:extLst>
          </p:cNvPr>
          <p:cNvPicPr>
            <a:picLocks noChangeAspect="1"/>
          </p:cNvPicPr>
          <p:nvPr/>
        </p:nvPicPr>
        <p:blipFill>
          <a:blip r:embed="rId3"/>
          <a:stretch>
            <a:fillRect/>
          </a:stretch>
        </p:blipFill>
        <p:spPr>
          <a:xfrm>
            <a:off x="1214437" y="3657600"/>
            <a:ext cx="1690046" cy="481013"/>
          </a:xfrm>
          <a:prstGeom prst="rect">
            <a:avLst/>
          </a:prstGeom>
        </p:spPr>
      </p:pic>
    </p:spTree>
    <p:extLst>
      <p:ext uri="{BB962C8B-B14F-4D97-AF65-F5344CB8AC3E}">
        <p14:creationId xmlns:p14="http://schemas.microsoft.com/office/powerpoint/2010/main" val="173917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4">
                                            <p:txEl>
                                              <p:pRg st="7" end="7"/>
                                            </p:txEl>
                                          </p:spTgt>
                                        </p:tgtEl>
                                        <p:attrNameLst>
                                          <p:attrName>style.visibility</p:attrName>
                                        </p:attrNameLst>
                                      </p:cBhvr>
                                      <p:to>
                                        <p:strVal val="visible"/>
                                      </p:to>
                                    </p:set>
                                    <p:animEffect transition="in" filter="fade">
                                      <p:cBhvr>
                                        <p:cTn id="54" dur="1000"/>
                                        <p:tgtEl>
                                          <p:spTgt spid="4">
                                            <p:txEl>
                                              <p:pRg st="7" end="7"/>
                                            </p:txEl>
                                          </p:spTgt>
                                        </p:tgtEl>
                                      </p:cBhvr>
                                    </p:animEffect>
                                    <p:anim calcmode="lin" valueType="num">
                                      <p:cBhvr>
                                        <p:cTn id="5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Effect transition="in" filter="fade">
                                      <p:cBhvr>
                                        <p:cTn id="61" dur="1000"/>
                                        <p:tgtEl>
                                          <p:spTgt spid="4">
                                            <p:txEl>
                                              <p:pRg st="9" end="9"/>
                                            </p:txEl>
                                          </p:spTgt>
                                        </p:tgtEl>
                                      </p:cBhvr>
                                    </p:animEffect>
                                    <p:anim calcmode="lin" valueType="num">
                                      <p:cBhvr>
                                        <p:cTn id="6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4">
                                            <p:txEl>
                                              <p:pRg st="10" end="10"/>
                                            </p:txEl>
                                          </p:spTgt>
                                        </p:tgtEl>
                                        <p:attrNameLst>
                                          <p:attrName>style.visibility</p:attrName>
                                        </p:attrNameLst>
                                      </p:cBhvr>
                                      <p:to>
                                        <p:strVal val="visible"/>
                                      </p:to>
                                    </p:set>
                                    <p:animEffect transition="in" filter="fade">
                                      <p:cBhvr>
                                        <p:cTn id="68" dur="1000"/>
                                        <p:tgtEl>
                                          <p:spTgt spid="4">
                                            <p:txEl>
                                              <p:pRg st="10" end="10"/>
                                            </p:txEl>
                                          </p:spTgt>
                                        </p:tgtEl>
                                      </p:cBhvr>
                                    </p:animEffect>
                                    <p:anim calcmode="lin" valueType="num">
                                      <p:cBhvr>
                                        <p:cTn id="69"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Effect transition="in" filter="fade">
                                      <p:cBhvr>
                                        <p:cTn id="73" dur="1000"/>
                                        <p:tgtEl>
                                          <p:spTgt spid="4">
                                            <p:txEl>
                                              <p:pRg st="11" end="11"/>
                                            </p:txEl>
                                          </p:spTgt>
                                        </p:tgtEl>
                                      </p:cBhvr>
                                    </p:animEffect>
                                    <p:anim calcmode="lin" valueType="num">
                                      <p:cBhvr>
                                        <p:cTn id="74"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4">
                                            <p:txEl>
                                              <p:pRg st="12" end="12"/>
                                            </p:txEl>
                                          </p:spTgt>
                                        </p:tgtEl>
                                        <p:attrNameLst>
                                          <p:attrName>style.visibility</p:attrName>
                                        </p:attrNameLst>
                                      </p:cBhvr>
                                      <p:to>
                                        <p:strVal val="visible"/>
                                      </p:to>
                                    </p:set>
                                    <p:animEffect transition="in" filter="fade">
                                      <p:cBhvr>
                                        <p:cTn id="78" dur="1000"/>
                                        <p:tgtEl>
                                          <p:spTgt spid="4">
                                            <p:txEl>
                                              <p:pRg st="12" end="12"/>
                                            </p:txEl>
                                          </p:spTgt>
                                        </p:tgtEl>
                                      </p:cBhvr>
                                    </p:animEffect>
                                    <p:anim calcmode="lin" valueType="num">
                                      <p:cBhvr>
                                        <p:cTn id="79"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80"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2D9779-B4B5-4342-8575-C031F17DC009}"/>
              </a:ext>
            </a:extLst>
          </p:cNvPr>
          <p:cNvSpPr txBox="1"/>
          <p:nvPr/>
        </p:nvSpPr>
        <p:spPr>
          <a:xfrm>
            <a:off x="304800" y="228600"/>
            <a:ext cx="8534400" cy="2280624"/>
          </a:xfrm>
          <a:prstGeom prst="rect">
            <a:avLst/>
          </a:prstGeom>
          <a:noFill/>
        </p:spPr>
        <p:txBody>
          <a:bodyPr wrap="square">
            <a:spAutoFit/>
          </a:bodyPr>
          <a:lstStyle/>
          <a:p>
            <a:pPr marL="0" marR="0" algn="just">
              <a:lnSpc>
                <a:spcPct val="115000"/>
              </a:lnSpc>
              <a:spcBef>
                <a:spcPts val="0"/>
              </a:spcBef>
              <a:spcAft>
                <a:spcPts val="0"/>
              </a:spcAft>
            </a:pPr>
            <a:r>
              <a:rPr lang="en-US" dirty="0">
                <a:solidFill>
                  <a:srgbClr val="92D050"/>
                </a:solidFill>
                <a:effectLst/>
                <a:latin typeface="Times New Roman" panose="02020603050405020304" pitchFamily="18" charset="0"/>
                <a:ea typeface="Times New Roman" panose="02020603050405020304" pitchFamily="18" charset="0"/>
                <a:cs typeface="Times New Roman" panose="02020603050405020304" pitchFamily="18" charset="0"/>
              </a:rPr>
              <a:t>A diesel engine working on the ideal cycle draws in air at a pressure of 110 kPa and temperature of 288 K. The air is compressed adiabatically to 3.5 MPa. Heat is taken in at constant pressure and expansion takes place adiabatically, the ratio of expansion being 5. The air is exhausted at the end of the stroke at constant volume. Calculate - </a:t>
            </a:r>
            <a:r>
              <a:rPr lang="en-US" dirty="0" err="1">
                <a:solidFill>
                  <a:srgbClr val="92D05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dirty="0">
                <a:solidFill>
                  <a:srgbClr val="92D050"/>
                </a:solidFill>
                <a:effectLst/>
                <a:latin typeface="Times New Roman" panose="02020603050405020304" pitchFamily="18" charset="0"/>
                <a:ea typeface="Times New Roman" panose="02020603050405020304" pitchFamily="18" charset="0"/>
                <a:cs typeface="Times New Roman" panose="02020603050405020304" pitchFamily="18" charset="0"/>
              </a:rPr>
              <a:t>) the temperature at all key points of the cycle, ii) the heat received per kg of working fluid, iii) the heat rejected per kg of working fluid, iv) the ideal thermal efficiency.</a:t>
            </a:r>
            <a:endParaRPr lang="en-US"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dirty="0">
                <a:solidFill>
                  <a:srgbClr val="92D050"/>
                </a:solidFill>
                <a:effectLst/>
                <a:latin typeface="Times New Roman" panose="02020603050405020304" pitchFamily="18" charset="0"/>
                <a:ea typeface="Times New Roman" panose="02020603050405020304" pitchFamily="18" charset="0"/>
              </a:rPr>
              <a:t>Assume C</a:t>
            </a:r>
            <a:r>
              <a:rPr lang="en-US" baseline="-25000" dirty="0">
                <a:solidFill>
                  <a:srgbClr val="92D050"/>
                </a:solidFill>
                <a:effectLst/>
                <a:latin typeface="Times New Roman" panose="02020603050405020304" pitchFamily="18" charset="0"/>
                <a:ea typeface="Times New Roman" panose="02020603050405020304" pitchFamily="18" charset="0"/>
              </a:rPr>
              <a:t>P = </a:t>
            </a:r>
            <a:r>
              <a:rPr lang="en-US" dirty="0">
                <a:solidFill>
                  <a:srgbClr val="92D050"/>
                </a:solidFill>
                <a:effectLst/>
                <a:latin typeface="Times New Roman" panose="02020603050405020304" pitchFamily="18" charset="0"/>
                <a:ea typeface="Times New Roman" panose="02020603050405020304" pitchFamily="18" charset="0"/>
              </a:rPr>
              <a:t>1.0035 kJ/kg K &amp; C</a:t>
            </a:r>
            <a:r>
              <a:rPr lang="en-US" baseline="-25000" dirty="0">
                <a:solidFill>
                  <a:srgbClr val="92D050"/>
                </a:solidFill>
                <a:effectLst/>
                <a:latin typeface="Times New Roman" panose="02020603050405020304" pitchFamily="18" charset="0"/>
                <a:ea typeface="Times New Roman" panose="02020603050405020304" pitchFamily="18" charset="0"/>
              </a:rPr>
              <a:t>V </a:t>
            </a:r>
            <a:r>
              <a:rPr lang="en-US" dirty="0">
                <a:solidFill>
                  <a:srgbClr val="92D050"/>
                </a:solidFill>
                <a:effectLst/>
                <a:latin typeface="Times New Roman" panose="02020603050405020304" pitchFamily="18" charset="0"/>
                <a:ea typeface="Times New Roman" panose="02020603050405020304" pitchFamily="18" charset="0"/>
              </a:rPr>
              <a:t>= 0.7165 kJ/kg K.</a:t>
            </a:r>
            <a:endParaRPr lang="en-US" dirty="0">
              <a:solidFill>
                <a:srgbClr val="92D050"/>
              </a:solidFill>
            </a:endParaRPr>
          </a:p>
        </p:txBody>
      </p:sp>
      <p:sp>
        <p:nvSpPr>
          <p:cNvPr id="4" name="Content Placeholder 4">
            <a:extLst>
              <a:ext uri="{FF2B5EF4-FFF2-40B4-BE49-F238E27FC236}">
                <a16:creationId xmlns:a16="http://schemas.microsoft.com/office/drawing/2014/main" id="{31345D01-AD29-4095-A996-D0D59582D278}"/>
              </a:ext>
            </a:extLst>
          </p:cNvPr>
          <p:cNvSpPr txBox="1">
            <a:spLocks/>
          </p:cNvSpPr>
          <p:nvPr/>
        </p:nvSpPr>
        <p:spPr>
          <a:xfrm>
            <a:off x="381000" y="2661624"/>
            <a:ext cx="8382000" cy="3891576"/>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800" dirty="0">
                <a:solidFill>
                  <a:srgbClr val="FF33CC"/>
                </a:solidFill>
                <a:latin typeface="Times New Roman" pitchFamily="18" charset="0"/>
                <a:cs typeface="Times New Roman" pitchFamily="18" charset="0"/>
              </a:rPr>
              <a:t>GIVEN DATA –</a:t>
            </a:r>
          </a:p>
          <a:p>
            <a:pPr algn="just"/>
            <a:r>
              <a:rPr lang="en-US" sz="2800" i="1" dirty="0">
                <a:solidFill>
                  <a:prstClr val="black"/>
                </a:solidFill>
                <a:latin typeface="Times New Roman" pitchFamily="18" charset="0"/>
                <a:cs typeface="Times New Roman" pitchFamily="18" charset="0"/>
              </a:rPr>
              <a:t>p</a:t>
            </a:r>
            <a:r>
              <a:rPr lang="en-US" sz="1800" i="1" dirty="0">
                <a:solidFill>
                  <a:prstClr val="black"/>
                </a:solidFill>
                <a:latin typeface="Times New Roman" pitchFamily="18" charset="0"/>
                <a:cs typeface="Times New Roman" pitchFamily="18" charset="0"/>
              </a:rPr>
              <a:t>1</a:t>
            </a:r>
            <a:r>
              <a:rPr lang="en-US" sz="2800" dirty="0">
                <a:latin typeface="Times New Roman" pitchFamily="18" charset="0"/>
                <a:cs typeface="Times New Roman" pitchFamily="18" charset="0"/>
              </a:rPr>
              <a:t> = 110 kPa = 110 x 10^3 N/m^2</a:t>
            </a:r>
          </a:p>
          <a:p>
            <a:pPr algn="just"/>
            <a:r>
              <a:rPr lang="en-US" sz="2800" i="1" dirty="0">
                <a:solidFill>
                  <a:prstClr val="black"/>
                </a:solidFill>
                <a:latin typeface="Times New Roman" pitchFamily="18" charset="0"/>
                <a:cs typeface="Times New Roman" pitchFamily="18" charset="0"/>
              </a:rPr>
              <a:t>p</a:t>
            </a:r>
            <a:r>
              <a:rPr lang="en-US" sz="1800" i="1" dirty="0">
                <a:solidFill>
                  <a:prstClr val="black"/>
                </a:solidFill>
                <a:latin typeface="Times New Roman" pitchFamily="18" charset="0"/>
                <a:cs typeface="Times New Roman" pitchFamily="18" charset="0"/>
              </a:rPr>
              <a:t>2</a:t>
            </a:r>
            <a:r>
              <a:rPr lang="en-US" sz="2800" i="1" dirty="0">
                <a:solidFill>
                  <a:prstClr val="black"/>
                </a:solidFill>
                <a:latin typeface="Times New Roman" pitchFamily="18" charset="0"/>
                <a:cs typeface="Times New Roman" pitchFamily="18" charset="0"/>
              </a:rPr>
              <a:t> = p</a:t>
            </a:r>
            <a:r>
              <a:rPr lang="en-US" sz="1800" i="1" dirty="0">
                <a:solidFill>
                  <a:prstClr val="black"/>
                </a:solidFill>
                <a:latin typeface="Times New Roman" pitchFamily="18" charset="0"/>
                <a:cs typeface="Times New Roman" pitchFamily="18" charset="0"/>
              </a:rPr>
              <a:t>3</a:t>
            </a:r>
            <a:r>
              <a:rPr lang="en-US" sz="2800" i="1" dirty="0">
                <a:solidFill>
                  <a:prstClr val="black"/>
                </a:solidFill>
                <a:latin typeface="Times New Roman" pitchFamily="18" charset="0"/>
                <a:cs typeface="Times New Roman" pitchFamily="18" charset="0"/>
              </a:rPr>
              <a:t> </a:t>
            </a:r>
            <a:r>
              <a:rPr lang="en-US" sz="2800" dirty="0">
                <a:solidFill>
                  <a:prstClr val="black"/>
                </a:solidFill>
                <a:latin typeface="Times New Roman" pitchFamily="18" charset="0"/>
                <a:cs typeface="Times New Roman" pitchFamily="18" charset="0"/>
              </a:rPr>
              <a:t>= 3.5 MPa =</a:t>
            </a:r>
            <a:r>
              <a:rPr lang="en-US" sz="2800" dirty="0">
                <a:latin typeface="Times New Roman" pitchFamily="18" charset="0"/>
                <a:cs typeface="Times New Roman" pitchFamily="18" charset="0"/>
              </a:rPr>
              <a:t> 3.5 x 10^6 N/m^2</a:t>
            </a:r>
          </a:p>
          <a:p>
            <a:pPr algn="just"/>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 288 K</a:t>
            </a:r>
          </a:p>
          <a:p>
            <a:pPr algn="just"/>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4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 5 since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4 </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 </a:t>
            </a:r>
            <a:endParaRPr lang="en-US" sz="2800" b="1" dirty="0">
              <a:solidFill>
                <a:srgbClr val="FF0000"/>
              </a:solidFill>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Cp = 1.0035 kJ/kg K,     </a:t>
            </a:r>
            <a:r>
              <a:rPr lang="en-US" sz="2800" dirty="0" err="1">
                <a:latin typeface="Times New Roman" pitchFamily="18" charset="0"/>
                <a:cs typeface="Times New Roman" pitchFamily="18" charset="0"/>
              </a:rPr>
              <a:t>Cv</a:t>
            </a:r>
            <a:r>
              <a:rPr lang="en-US" sz="2800" dirty="0">
                <a:latin typeface="Times New Roman" pitchFamily="18" charset="0"/>
                <a:cs typeface="Times New Roman" pitchFamily="18" charset="0"/>
              </a:rPr>
              <a:t> = 0.7165 kJ/kg K</a:t>
            </a:r>
          </a:p>
          <a:p>
            <a:pPr algn="just"/>
            <a:r>
              <a:rPr lang="en-US" sz="2800" dirty="0">
                <a:latin typeface="Times New Roman" pitchFamily="18" charset="0"/>
                <a:cs typeface="Times New Roman" pitchFamily="18" charset="0"/>
              </a:rPr>
              <a:t>Cp – </a:t>
            </a:r>
            <a:r>
              <a:rPr lang="en-US" sz="2800" dirty="0" err="1">
                <a:latin typeface="Times New Roman" pitchFamily="18" charset="0"/>
                <a:cs typeface="Times New Roman" pitchFamily="18" charset="0"/>
              </a:rPr>
              <a:t>Cv</a:t>
            </a:r>
            <a:r>
              <a:rPr lang="en-US" sz="2800" dirty="0">
                <a:latin typeface="Times New Roman" pitchFamily="18" charset="0"/>
                <a:cs typeface="Times New Roman" pitchFamily="18" charset="0"/>
              </a:rPr>
              <a:t> = R      Hence    R = 0.287 kJ/kg K </a:t>
            </a:r>
          </a:p>
          <a:p>
            <a:pPr algn="just"/>
            <a:r>
              <a:rPr lang="en-US" sz="2800" dirty="0">
                <a:latin typeface="Times New Roman" pitchFamily="18" charset="0"/>
                <a:cs typeface="Times New Roman" pitchFamily="18" charset="0"/>
              </a:rPr>
              <a:t>γ = 1.4</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0361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E0414B-5EBE-48D4-8EF5-37E61B164E65}"/>
              </a:ext>
            </a:extLst>
          </p:cNvPr>
          <p:cNvPicPr>
            <a:picLocks noChangeAspect="1"/>
          </p:cNvPicPr>
          <p:nvPr/>
        </p:nvPicPr>
        <p:blipFill>
          <a:blip r:embed="rId2"/>
          <a:stretch>
            <a:fillRect/>
          </a:stretch>
        </p:blipFill>
        <p:spPr>
          <a:xfrm>
            <a:off x="2056673" y="1219200"/>
            <a:ext cx="4725127" cy="4713890"/>
          </a:xfrm>
          <a:prstGeom prst="rect">
            <a:avLst/>
          </a:prstGeom>
        </p:spPr>
      </p:pic>
    </p:spTree>
    <p:extLst>
      <p:ext uri="{BB962C8B-B14F-4D97-AF65-F5344CB8AC3E}">
        <p14:creationId xmlns:p14="http://schemas.microsoft.com/office/powerpoint/2010/main" val="346395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166E9-5B8C-4125-B38A-8BDD50D98A15}"/>
              </a:ext>
            </a:extLst>
          </p:cNvPr>
          <p:cNvSpPr>
            <a:spLocks noGrp="1"/>
          </p:cNvSpPr>
          <p:nvPr>
            <p:ph idx="1"/>
          </p:nvPr>
        </p:nvSpPr>
        <p:spPr>
          <a:xfrm>
            <a:off x="304800" y="228600"/>
            <a:ext cx="8610600" cy="6324600"/>
          </a:xfrm>
        </p:spPr>
        <p:txBody>
          <a:bodyPr>
            <a:normAutofit/>
          </a:bodyPr>
          <a:lstStyle/>
          <a:p>
            <a:r>
              <a:rPr lang="en-US" sz="2800" dirty="0">
                <a:latin typeface="Times New Roman" pitchFamily="18" charset="0"/>
                <a:cs typeface="Times New Roman" pitchFamily="18" charset="0"/>
              </a:rPr>
              <a:t>Using equation</a:t>
            </a:r>
            <a:r>
              <a:rPr lang="en-US" sz="3200" dirty="0">
                <a:latin typeface="Times New Roman" pitchFamily="18" charset="0"/>
                <a:cs typeface="Times New Roman" pitchFamily="18" charset="0"/>
              </a:rPr>
              <a:t>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1</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a:t>
            </a:r>
            <a:r>
              <a:rPr lang="en-US" sz="2800" i="1" dirty="0">
                <a:latin typeface="Times New Roman" pitchFamily="18" charset="0"/>
                <a:cs typeface="Times New Roman" pitchFamily="18" charset="0"/>
              </a:rPr>
              <a:t> = m R T</a:t>
            </a:r>
            <a:r>
              <a:rPr lang="en-US" sz="1800" i="1" dirty="0">
                <a:latin typeface="Times New Roman" pitchFamily="18" charset="0"/>
                <a:cs typeface="Times New Roman" pitchFamily="18" charset="0"/>
              </a:rPr>
              <a:t>1</a:t>
            </a:r>
            <a:r>
              <a:rPr lang="en-US" sz="3200" i="1" dirty="0">
                <a:latin typeface="Times New Roman" pitchFamily="18" charset="0"/>
                <a:cs typeface="Times New Roman" pitchFamily="18" charset="0"/>
              </a:rPr>
              <a:t>   </a:t>
            </a:r>
            <a:r>
              <a:rPr lang="en-US" sz="2800" dirty="0">
                <a:latin typeface="Times New Roman" pitchFamily="18" charset="0"/>
                <a:cs typeface="Times New Roman" pitchFamily="18" charset="0"/>
              </a:rPr>
              <a:t>we find </a:t>
            </a:r>
          </a:p>
          <a:p>
            <a:pPr marL="0" indent="0">
              <a:buNone/>
            </a:pPr>
            <a:r>
              <a:rPr lang="en-US" sz="3200" i="1" dirty="0">
                <a:latin typeface="Times New Roman" pitchFamily="18" charset="0"/>
                <a:cs typeface="Times New Roman" pitchFamily="18" charset="0"/>
              </a:rPr>
              <a:t>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1</a:t>
            </a:r>
            <a:r>
              <a:rPr lang="en-US" sz="3200" i="1"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0.7514 m^3 = </a:t>
            </a:r>
            <a:r>
              <a:rPr lang="en-US" sz="2800" i="1" dirty="0">
                <a:latin typeface="Times New Roman" pitchFamily="18" charset="0"/>
                <a:cs typeface="Times New Roman" pitchFamily="18" charset="0"/>
              </a:rPr>
              <a:t>V</a:t>
            </a:r>
            <a:r>
              <a:rPr lang="en-US" sz="2000" i="1" dirty="0">
                <a:latin typeface="Times New Roman" pitchFamily="18" charset="0"/>
                <a:cs typeface="Times New Roman" pitchFamily="18" charset="0"/>
              </a:rPr>
              <a:t>4</a:t>
            </a:r>
          </a:p>
          <a:p>
            <a:pPr marL="0" indent="0">
              <a:buNone/>
            </a:pPr>
            <a:endParaRPr lang="en-US" sz="2000" i="1" dirty="0">
              <a:latin typeface="Times New Roman" pitchFamily="18" charset="0"/>
              <a:cs typeface="Times New Roman" pitchFamily="18" charset="0"/>
            </a:endParaRPr>
          </a:p>
          <a:p>
            <a:r>
              <a:rPr lang="en-US" sz="2800" dirty="0">
                <a:latin typeface="Times New Roman" pitchFamily="18" charset="0"/>
                <a:cs typeface="Times New Roman" pitchFamily="18" charset="0"/>
              </a:rPr>
              <a:t>For adiabatic compression 1-2</a:t>
            </a:r>
            <a:r>
              <a:rPr lang="en-US" sz="2800" i="1" dirty="0">
                <a:latin typeface="Times New Roman" pitchFamily="18" charset="0"/>
                <a:cs typeface="Times New Roman" pitchFamily="18" charset="0"/>
              </a:rPr>
              <a:t>  </a:t>
            </a:r>
          </a:p>
          <a:p>
            <a:pPr marL="0" indent="0">
              <a:buNone/>
            </a:pPr>
            <a:r>
              <a:rPr lang="en-US" sz="2800" i="1" dirty="0">
                <a:latin typeface="Times New Roman" pitchFamily="18" charset="0"/>
                <a:cs typeface="Times New Roman" pitchFamily="18" charset="0"/>
              </a:rPr>
              <a:t>                             V</a:t>
            </a:r>
            <a:r>
              <a:rPr lang="en-US" sz="2000" i="1" dirty="0">
                <a:latin typeface="Times New Roman" pitchFamily="18" charset="0"/>
                <a:cs typeface="Times New Roman" pitchFamily="18" charset="0"/>
              </a:rPr>
              <a:t>2</a:t>
            </a:r>
            <a:r>
              <a:rPr lang="en-US" sz="3200" i="1"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0.06346 m^3</a:t>
            </a:r>
          </a:p>
          <a:p>
            <a:r>
              <a:rPr lang="en-US" sz="2800" dirty="0">
                <a:latin typeface="Times New Roman" pitchFamily="18" charset="0"/>
                <a:cs typeface="Times New Roman" pitchFamily="18" charset="0"/>
              </a:rPr>
              <a:t>For adiabatic compression 1-2 </a:t>
            </a:r>
          </a:p>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pPr marL="0" indent="0">
              <a:buNone/>
            </a:pP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 773.97 K</a:t>
            </a:r>
          </a:p>
          <a:p>
            <a:r>
              <a:rPr lang="en-US" sz="2800" dirty="0">
                <a:latin typeface="Times New Roman" pitchFamily="18" charset="0"/>
                <a:cs typeface="Times New Roman" pitchFamily="18" charset="0"/>
              </a:rPr>
              <a:t> For adiabatic expansion 3-4</a:t>
            </a:r>
          </a:p>
          <a:p>
            <a:pPr marL="0" indent="0">
              <a:buNone/>
            </a:pPr>
            <a:r>
              <a:rPr lang="en-US" dirty="0"/>
              <a:t>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4</a:t>
            </a:r>
            <a:r>
              <a:rPr lang="en-US" sz="3200" i="1" dirty="0">
                <a:latin typeface="Times New Roman" pitchFamily="18" charset="0"/>
                <a:cs typeface="Times New Roman" pitchFamily="18" charset="0"/>
              </a:rPr>
              <a:t> </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367.71x10^3   N/m^2</a:t>
            </a:r>
            <a:endParaRPr lang="en-US" sz="2800" dirty="0"/>
          </a:p>
        </p:txBody>
      </p:sp>
      <p:pic>
        <p:nvPicPr>
          <p:cNvPr id="5" name="Picture 4">
            <a:extLst>
              <a:ext uri="{FF2B5EF4-FFF2-40B4-BE49-F238E27FC236}">
                <a16:creationId xmlns:a16="http://schemas.microsoft.com/office/drawing/2014/main" id="{6C1FE32A-1E37-4E87-9195-29BCC995CE60}"/>
              </a:ext>
            </a:extLst>
          </p:cNvPr>
          <p:cNvPicPr>
            <a:picLocks noChangeAspect="1"/>
          </p:cNvPicPr>
          <p:nvPr/>
        </p:nvPicPr>
        <p:blipFill>
          <a:blip r:embed="rId2"/>
          <a:stretch>
            <a:fillRect/>
          </a:stretch>
        </p:blipFill>
        <p:spPr>
          <a:xfrm>
            <a:off x="5938836" y="1676400"/>
            <a:ext cx="1985964" cy="661988"/>
          </a:xfrm>
          <a:prstGeom prst="rect">
            <a:avLst/>
          </a:prstGeom>
        </p:spPr>
      </p:pic>
      <p:pic>
        <p:nvPicPr>
          <p:cNvPr id="7" name="Picture 6">
            <a:extLst>
              <a:ext uri="{FF2B5EF4-FFF2-40B4-BE49-F238E27FC236}">
                <a16:creationId xmlns:a16="http://schemas.microsoft.com/office/drawing/2014/main" id="{397D5888-8AA3-4217-BC98-9CB273763160}"/>
              </a:ext>
            </a:extLst>
          </p:cNvPr>
          <p:cNvPicPr>
            <a:picLocks noChangeAspect="1"/>
          </p:cNvPicPr>
          <p:nvPr/>
        </p:nvPicPr>
        <p:blipFill>
          <a:blip r:embed="rId3"/>
          <a:stretch>
            <a:fillRect/>
          </a:stretch>
        </p:blipFill>
        <p:spPr>
          <a:xfrm>
            <a:off x="1981200" y="3522386"/>
            <a:ext cx="5181600" cy="689528"/>
          </a:xfrm>
          <a:prstGeom prst="rect">
            <a:avLst/>
          </a:prstGeom>
        </p:spPr>
      </p:pic>
      <p:pic>
        <p:nvPicPr>
          <p:cNvPr id="9" name="Picture 8">
            <a:extLst>
              <a:ext uri="{FF2B5EF4-FFF2-40B4-BE49-F238E27FC236}">
                <a16:creationId xmlns:a16="http://schemas.microsoft.com/office/drawing/2014/main" id="{EDD0666F-EC0F-47FA-BFFA-288B3B6AE88C}"/>
              </a:ext>
            </a:extLst>
          </p:cNvPr>
          <p:cNvPicPr>
            <a:picLocks noChangeAspect="1"/>
          </p:cNvPicPr>
          <p:nvPr/>
        </p:nvPicPr>
        <p:blipFill>
          <a:blip r:embed="rId4"/>
          <a:stretch>
            <a:fillRect/>
          </a:stretch>
        </p:blipFill>
        <p:spPr>
          <a:xfrm>
            <a:off x="1524000" y="5619750"/>
            <a:ext cx="2057400" cy="550800"/>
          </a:xfrm>
          <a:prstGeom prst="rect">
            <a:avLst/>
          </a:prstGeom>
        </p:spPr>
      </p:pic>
    </p:spTree>
    <p:extLst>
      <p:ext uri="{BB962C8B-B14F-4D97-AF65-F5344CB8AC3E}">
        <p14:creationId xmlns:p14="http://schemas.microsoft.com/office/powerpoint/2010/main" val="296476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000"/>
                                        <p:tgtEl>
                                          <p:spTgt spid="7"/>
                                        </p:tgtEl>
                                      </p:cBhvr>
                                    </p:animEffect>
                                    <p:anim calcmode="lin" valueType="num">
                                      <p:cBhvr>
                                        <p:cTn id="48" dur="1000" fill="hold"/>
                                        <p:tgtEl>
                                          <p:spTgt spid="7"/>
                                        </p:tgtEl>
                                        <p:attrNameLst>
                                          <p:attrName>ppt_x</p:attrName>
                                        </p:attrNameLst>
                                      </p:cBhvr>
                                      <p:tavLst>
                                        <p:tav tm="0">
                                          <p:val>
                                            <p:strVal val="#ppt_x"/>
                                          </p:val>
                                        </p:tav>
                                        <p:tav tm="100000">
                                          <p:val>
                                            <p:strVal val="#ppt_x"/>
                                          </p:val>
                                        </p:tav>
                                      </p:tavLst>
                                    </p:anim>
                                    <p:anim calcmode="lin" valueType="num">
                                      <p:cBhvr>
                                        <p:cTn id="4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fade">
                                      <p:cBhvr>
                                        <p:cTn id="68" dur="1000"/>
                                        <p:tgtEl>
                                          <p:spTgt spid="9"/>
                                        </p:tgtEl>
                                      </p:cBhvr>
                                    </p:animEffect>
                                    <p:anim calcmode="lin" valueType="num">
                                      <p:cBhvr>
                                        <p:cTn id="69" dur="1000" fill="hold"/>
                                        <p:tgtEl>
                                          <p:spTgt spid="9"/>
                                        </p:tgtEl>
                                        <p:attrNameLst>
                                          <p:attrName>ppt_x</p:attrName>
                                        </p:attrNameLst>
                                      </p:cBhvr>
                                      <p:tavLst>
                                        <p:tav tm="0">
                                          <p:val>
                                            <p:strVal val="#ppt_x"/>
                                          </p:val>
                                        </p:tav>
                                        <p:tav tm="100000">
                                          <p:val>
                                            <p:strVal val="#ppt_x"/>
                                          </p:val>
                                        </p:tav>
                                      </p:tavLst>
                                    </p:anim>
                                    <p:anim calcmode="lin" valueType="num">
                                      <p:cBhvr>
                                        <p:cTn id="7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Effect transition="in" filter="fade">
                                      <p:cBhvr>
                                        <p:cTn id="75" dur="1000"/>
                                        <p:tgtEl>
                                          <p:spTgt spid="3">
                                            <p:txEl>
                                              <p:pRg st="10" end="10"/>
                                            </p:txEl>
                                          </p:spTgt>
                                        </p:tgtEl>
                                      </p:cBhvr>
                                    </p:animEffect>
                                    <p:anim calcmode="lin" valueType="num">
                                      <p:cBhvr>
                                        <p:cTn id="7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6D211DA-A208-4894-BE15-B18D3C876345}"/>
              </a:ext>
            </a:extLst>
          </p:cNvPr>
          <p:cNvSpPr>
            <a:spLocks noGrp="1"/>
          </p:cNvSpPr>
          <p:nvPr>
            <p:ph idx="1"/>
          </p:nvPr>
        </p:nvSpPr>
        <p:spPr>
          <a:xfrm>
            <a:off x="228600" y="381000"/>
            <a:ext cx="8610600" cy="6248400"/>
          </a:xfrm>
        </p:spPr>
        <p:txBody>
          <a:bodyPr/>
          <a:lstStyle/>
          <a:p>
            <a:pPr marL="0" indent="0">
              <a:buNone/>
            </a:pPr>
            <a:r>
              <a:rPr lang="en-US" dirty="0"/>
              <a:t>                                    </a:t>
            </a:r>
            <a:r>
              <a:rPr lang="en-US" sz="3200" i="1" dirty="0">
                <a:latin typeface="Times New Roman" pitchFamily="18" charset="0"/>
                <a:cs typeface="Times New Roman" pitchFamily="18" charset="0"/>
              </a:rPr>
              <a:t>V</a:t>
            </a:r>
            <a:r>
              <a:rPr lang="en-US" sz="2400" i="1" dirty="0">
                <a:latin typeface="Times New Roman" pitchFamily="18" charset="0"/>
                <a:cs typeface="Times New Roman" pitchFamily="18" charset="0"/>
              </a:rPr>
              <a:t>3</a:t>
            </a:r>
            <a:r>
              <a:rPr lang="en-US" sz="3600" i="1" dirty="0">
                <a:latin typeface="Times New Roman" pitchFamily="18" charset="0"/>
                <a:cs typeface="Times New Roman" pitchFamily="18" charset="0"/>
              </a:rPr>
              <a:t> </a:t>
            </a:r>
            <a:r>
              <a:rPr lang="en-US" sz="3600" dirty="0">
                <a:latin typeface="Times New Roman" pitchFamily="18" charset="0"/>
                <a:cs typeface="Times New Roman" pitchFamily="18" charset="0"/>
              </a:rPr>
              <a:t>= </a:t>
            </a:r>
            <a:r>
              <a:rPr lang="en-US" sz="3200" dirty="0">
                <a:latin typeface="Times New Roman" pitchFamily="18" charset="0"/>
                <a:cs typeface="Times New Roman" pitchFamily="18" charset="0"/>
              </a:rPr>
              <a:t>0.1502 m^3</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For const. pressure process  2-3   </a:t>
            </a:r>
            <a:r>
              <a:rPr lang="en-US" sz="3200" i="1" dirty="0">
                <a:latin typeface="Times New Roman" pitchFamily="18" charset="0"/>
                <a:cs typeface="Times New Roman" pitchFamily="18" charset="0"/>
              </a:rPr>
              <a:t>T</a:t>
            </a:r>
            <a:r>
              <a:rPr lang="en-US" sz="2000" i="1" dirty="0">
                <a:latin typeface="Times New Roman" pitchFamily="18" charset="0"/>
                <a:cs typeface="Times New Roman" pitchFamily="18" charset="0"/>
              </a:rPr>
              <a:t>2</a:t>
            </a:r>
            <a:r>
              <a:rPr lang="en-US" sz="3200" dirty="0">
                <a:latin typeface="Times New Roman" pitchFamily="18" charset="0"/>
                <a:cs typeface="Times New Roman" pitchFamily="18" charset="0"/>
              </a:rPr>
              <a:t> /</a:t>
            </a:r>
            <a:r>
              <a:rPr lang="en-US" sz="3200" i="1" dirty="0">
                <a:solidFill>
                  <a:prstClr val="black"/>
                </a:solidFill>
                <a:latin typeface="Times New Roman" pitchFamily="18" charset="0"/>
                <a:cs typeface="Times New Roman" pitchFamily="18" charset="0"/>
              </a:rPr>
              <a:t>V</a:t>
            </a:r>
            <a:r>
              <a:rPr lang="en-US" sz="2000" i="1" dirty="0">
                <a:solidFill>
                  <a:prstClr val="black"/>
                </a:solidFill>
                <a:latin typeface="Times New Roman" pitchFamily="18" charset="0"/>
                <a:cs typeface="Times New Roman" pitchFamily="18" charset="0"/>
              </a:rPr>
              <a:t>2 </a:t>
            </a:r>
            <a:r>
              <a:rPr lang="en-US" sz="3200" dirty="0">
                <a:latin typeface="Times New Roman" pitchFamily="18" charset="0"/>
                <a:cs typeface="Times New Roman" pitchFamily="18" charset="0"/>
              </a:rPr>
              <a:t>= </a:t>
            </a:r>
            <a:r>
              <a:rPr lang="en-US" sz="3200" i="1" dirty="0">
                <a:latin typeface="Times New Roman" pitchFamily="18" charset="0"/>
                <a:cs typeface="Times New Roman" pitchFamily="18" charset="0"/>
              </a:rPr>
              <a:t>T</a:t>
            </a:r>
            <a:r>
              <a:rPr lang="en-US" sz="2000" i="1" dirty="0">
                <a:latin typeface="Times New Roman" pitchFamily="18" charset="0"/>
                <a:cs typeface="Times New Roman" pitchFamily="18" charset="0"/>
              </a:rPr>
              <a:t>3</a:t>
            </a:r>
            <a:r>
              <a:rPr lang="en-US" sz="3200" dirty="0">
                <a:latin typeface="Times New Roman" pitchFamily="18" charset="0"/>
                <a:cs typeface="Times New Roman" pitchFamily="18" charset="0"/>
              </a:rPr>
              <a:t> /</a:t>
            </a:r>
            <a:r>
              <a:rPr lang="en-US" sz="3200" i="1" dirty="0">
                <a:solidFill>
                  <a:prstClr val="black"/>
                </a:solidFill>
                <a:latin typeface="Times New Roman" pitchFamily="18" charset="0"/>
                <a:cs typeface="Times New Roman" pitchFamily="18" charset="0"/>
              </a:rPr>
              <a:t>V</a:t>
            </a:r>
            <a:r>
              <a:rPr lang="en-US" sz="2000" i="1" dirty="0">
                <a:solidFill>
                  <a:prstClr val="black"/>
                </a:solidFill>
                <a:latin typeface="Times New Roman" pitchFamily="18" charset="0"/>
                <a:cs typeface="Times New Roman" pitchFamily="18" charset="0"/>
              </a:rPr>
              <a:t>3 </a:t>
            </a:r>
            <a:endParaRPr lang="en-US" sz="3200" dirty="0">
              <a:latin typeface="Times New Roman" pitchFamily="18" charset="0"/>
              <a:cs typeface="Times New Roman" pitchFamily="18" charset="0"/>
            </a:endParaRPr>
          </a:p>
          <a:p>
            <a:pPr marL="0" indent="0">
              <a:buNone/>
            </a:pPr>
            <a:r>
              <a:rPr lang="en-US" sz="3200" i="1" dirty="0">
                <a:latin typeface="Times New Roman" pitchFamily="18" charset="0"/>
                <a:cs typeface="Times New Roman" pitchFamily="18" charset="0"/>
              </a:rPr>
              <a:t>                               T</a:t>
            </a:r>
            <a:r>
              <a:rPr lang="en-US" sz="2000" i="1" dirty="0">
                <a:latin typeface="Times New Roman" pitchFamily="18" charset="0"/>
                <a:cs typeface="Times New Roman" pitchFamily="18" charset="0"/>
              </a:rPr>
              <a:t>3</a:t>
            </a:r>
            <a:r>
              <a:rPr lang="en-US" sz="3200" i="1" dirty="0">
                <a:latin typeface="Times New Roman" pitchFamily="18" charset="0"/>
                <a:cs typeface="Times New Roman" pitchFamily="18" charset="0"/>
              </a:rPr>
              <a:t> </a:t>
            </a:r>
            <a:r>
              <a:rPr lang="en-US" sz="3200" dirty="0">
                <a:latin typeface="Times New Roman" pitchFamily="18" charset="0"/>
                <a:cs typeface="Times New Roman" pitchFamily="18" charset="0"/>
              </a:rPr>
              <a:t>= 1833 K</a:t>
            </a:r>
          </a:p>
          <a:p>
            <a:r>
              <a:rPr lang="en-US" sz="3200" dirty="0">
                <a:latin typeface="Times New Roman" pitchFamily="18" charset="0"/>
                <a:cs typeface="Times New Roman" pitchFamily="18" charset="0"/>
              </a:rPr>
              <a:t>For adiabatic expansion process  3-4</a:t>
            </a:r>
          </a:p>
          <a:p>
            <a:pPr marL="0" indent="0">
              <a:buNone/>
            </a:pPr>
            <a:r>
              <a:rPr lang="en-US" dirty="0">
                <a:latin typeface="Times New Roman" pitchFamily="18" charset="0"/>
                <a:cs typeface="Times New Roman" pitchFamily="18" charset="0"/>
              </a:rPr>
              <a:t>                               </a:t>
            </a:r>
            <a:r>
              <a:rPr lang="en-US" sz="3200" i="1" dirty="0">
                <a:latin typeface="Times New Roman" pitchFamily="18" charset="0"/>
                <a:cs typeface="Times New Roman" pitchFamily="18" charset="0"/>
              </a:rPr>
              <a:t>T</a:t>
            </a:r>
            <a:r>
              <a:rPr lang="en-US" sz="2000" i="1" dirty="0">
                <a:latin typeface="Times New Roman" pitchFamily="18" charset="0"/>
                <a:cs typeface="Times New Roman" pitchFamily="18" charset="0"/>
              </a:rPr>
              <a:t>4</a:t>
            </a:r>
            <a:r>
              <a:rPr lang="en-US" sz="3200" dirty="0">
                <a:latin typeface="Times New Roman" pitchFamily="18" charset="0"/>
                <a:cs typeface="Times New Roman" pitchFamily="18" charset="0"/>
              </a:rPr>
              <a:t>  = 962.62 K</a:t>
            </a:r>
          </a:p>
          <a:p>
            <a:pPr marL="0" indent="0">
              <a:buNone/>
            </a:pPr>
            <a:endParaRPr lang="en-US" sz="3200" dirty="0">
              <a:latin typeface="Times New Roman" pitchFamily="18" charset="0"/>
              <a:cs typeface="Times New Roman" pitchFamily="18" charset="0"/>
            </a:endParaRPr>
          </a:p>
          <a:p>
            <a:r>
              <a:rPr lang="en-US" sz="2800" dirty="0">
                <a:latin typeface="Times New Roman" pitchFamily="18" charset="0"/>
                <a:cs typeface="Times New Roman" pitchFamily="18" charset="0"/>
              </a:rPr>
              <a:t>For const. pressure process  2-3,   H.A. =  </a:t>
            </a:r>
            <a:r>
              <a:rPr lang="en-US" sz="2800" i="1" dirty="0">
                <a:latin typeface="Times New Roman" pitchFamily="18" charset="0"/>
                <a:cs typeface="Times New Roman" pitchFamily="18" charset="0"/>
              </a:rPr>
              <a:t>m</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C</a:t>
            </a:r>
            <a:r>
              <a:rPr lang="en-US" sz="1800" i="1" dirty="0">
                <a:latin typeface="Times New Roman" pitchFamily="18" charset="0"/>
                <a:cs typeface="Times New Roman" pitchFamily="18" charset="0"/>
              </a:rPr>
              <a:t>p</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2</a:t>
            </a:r>
            <a:r>
              <a:rPr lang="en-US" sz="2800" i="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buNone/>
            </a:pP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H.A. = 1 x 1.0035 x (1833 - 774)</a:t>
            </a:r>
          </a:p>
          <a:p>
            <a:pPr marL="0" indent="0">
              <a:buNone/>
            </a:pP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H.A. = 1062.7 kJ/kg</a:t>
            </a:r>
          </a:p>
          <a:p>
            <a:endParaRPr lang="en-US" dirty="0"/>
          </a:p>
        </p:txBody>
      </p:sp>
      <p:pic>
        <p:nvPicPr>
          <p:cNvPr id="9" name="Picture 8">
            <a:extLst>
              <a:ext uri="{FF2B5EF4-FFF2-40B4-BE49-F238E27FC236}">
                <a16:creationId xmlns:a16="http://schemas.microsoft.com/office/drawing/2014/main" id="{D77B6CC5-0EE5-435C-94B6-8FCABEB09DFF}"/>
              </a:ext>
            </a:extLst>
          </p:cNvPr>
          <p:cNvPicPr>
            <a:picLocks noChangeAspect="1"/>
          </p:cNvPicPr>
          <p:nvPr/>
        </p:nvPicPr>
        <p:blipFill>
          <a:blip r:embed="rId2"/>
          <a:stretch>
            <a:fillRect/>
          </a:stretch>
        </p:blipFill>
        <p:spPr>
          <a:xfrm>
            <a:off x="762000" y="457200"/>
            <a:ext cx="2057400" cy="550800"/>
          </a:xfrm>
          <a:prstGeom prst="rect">
            <a:avLst/>
          </a:prstGeom>
        </p:spPr>
      </p:pic>
      <p:pic>
        <p:nvPicPr>
          <p:cNvPr id="10" name="Picture 9">
            <a:extLst>
              <a:ext uri="{FF2B5EF4-FFF2-40B4-BE49-F238E27FC236}">
                <a16:creationId xmlns:a16="http://schemas.microsoft.com/office/drawing/2014/main" id="{7BB3514B-CAA5-4E9A-86D4-3B12886F3704}"/>
              </a:ext>
            </a:extLst>
          </p:cNvPr>
          <p:cNvPicPr>
            <a:picLocks noChangeAspect="1"/>
          </p:cNvPicPr>
          <p:nvPr/>
        </p:nvPicPr>
        <p:blipFill>
          <a:blip r:embed="rId3"/>
          <a:stretch>
            <a:fillRect/>
          </a:stretch>
        </p:blipFill>
        <p:spPr>
          <a:xfrm>
            <a:off x="1295400" y="3458738"/>
            <a:ext cx="1671637" cy="960862"/>
          </a:xfrm>
          <a:prstGeom prst="rect">
            <a:avLst/>
          </a:prstGeom>
        </p:spPr>
      </p:pic>
    </p:spTree>
    <p:extLst>
      <p:ext uri="{BB962C8B-B14F-4D97-AF65-F5344CB8AC3E}">
        <p14:creationId xmlns:p14="http://schemas.microsoft.com/office/powerpoint/2010/main" val="298414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anim calcmode="lin" valueType="num">
                                      <p:cBhvr>
                                        <p:cTn id="2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fade">
                                      <p:cBhvr>
                                        <p:cTn id="26" dur="1000"/>
                                        <p:tgtEl>
                                          <p:spTgt spid="7">
                                            <p:txEl>
                                              <p:pRg st="4" end="4"/>
                                            </p:txEl>
                                          </p:spTgt>
                                        </p:tgtEl>
                                      </p:cBhvr>
                                    </p:animEffect>
                                    <p:anim calcmode="lin" valueType="num">
                                      <p:cBhvr>
                                        <p:cTn id="27"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7">
                                            <p:txEl>
                                              <p:pRg st="5" end="5"/>
                                            </p:txEl>
                                          </p:spTgt>
                                        </p:tgtEl>
                                        <p:attrNameLst>
                                          <p:attrName>style.visibility</p:attrName>
                                        </p:attrNameLst>
                                      </p:cBhvr>
                                      <p:to>
                                        <p:strVal val="visible"/>
                                      </p:to>
                                    </p:set>
                                    <p:animEffect transition="in" filter="fade">
                                      <p:cBhvr>
                                        <p:cTn id="40" dur="1000"/>
                                        <p:tgtEl>
                                          <p:spTgt spid="7">
                                            <p:txEl>
                                              <p:pRg st="5" end="5"/>
                                            </p:txEl>
                                          </p:spTgt>
                                        </p:tgtEl>
                                      </p:cBhvr>
                                    </p:animEffect>
                                    <p:anim calcmode="lin" valueType="num">
                                      <p:cBhvr>
                                        <p:cTn id="41"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anim calcmode="lin" valueType="num">
                                      <p:cBhvr>
                                        <p:cTn id="48"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1000"/>
                                        <p:tgtEl>
                                          <p:spTgt spid="7">
                                            <p:txEl>
                                              <p:pRg st="8" end="8"/>
                                            </p:txEl>
                                          </p:spTgt>
                                        </p:tgtEl>
                                      </p:cBhvr>
                                    </p:animEffect>
                                    <p:anim calcmode="lin" valueType="num">
                                      <p:cBhvr>
                                        <p:cTn id="53"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8" end="8"/>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1000"/>
                                        <p:tgtEl>
                                          <p:spTgt spid="7">
                                            <p:txEl>
                                              <p:pRg st="9" end="9"/>
                                            </p:txEl>
                                          </p:spTgt>
                                        </p:tgtEl>
                                      </p:cBhvr>
                                    </p:animEffect>
                                    <p:anim calcmode="lin" valueType="num">
                                      <p:cBhvr>
                                        <p:cTn id="5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6D211DA-A208-4894-BE15-B18D3C876345}"/>
              </a:ext>
            </a:extLst>
          </p:cNvPr>
          <p:cNvSpPr>
            <a:spLocks noGrp="1"/>
          </p:cNvSpPr>
          <p:nvPr>
            <p:ph idx="1"/>
          </p:nvPr>
        </p:nvSpPr>
        <p:spPr>
          <a:xfrm>
            <a:off x="228600" y="381000"/>
            <a:ext cx="8610600" cy="3505200"/>
          </a:xfrm>
        </p:spPr>
        <p:txBody>
          <a:bodyPr/>
          <a:lstStyle/>
          <a:p>
            <a:r>
              <a:rPr lang="en-US" sz="2800" dirty="0">
                <a:latin typeface="Times New Roman" pitchFamily="18" charset="0"/>
                <a:cs typeface="Times New Roman" pitchFamily="18" charset="0"/>
              </a:rPr>
              <a:t>For const. volume process  4-1,   H.R. =  </a:t>
            </a:r>
            <a:r>
              <a:rPr lang="en-US" sz="2800" i="1" dirty="0">
                <a:latin typeface="Times New Roman" pitchFamily="18" charset="0"/>
                <a:cs typeface="Times New Roman" pitchFamily="18" charset="0"/>
              </a:rPr>
              <a:t>m</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C</a:t>
            </a:r>
            <a:r>
              <a:rPr lang="en-US" sz="1800" i="1" dirty="0" err="1">
                <a:latin typeface="Times New Roman" pitchFamily="18" charset="0"/>
                <a:cs typeface="Times New Roman" pitchFamily="18" charset="0"/>
              </a:rPr>
              <a:t>v</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4</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1</a:t>
            </a:r>
            <a:r>
              <a:rPr lang="en-US" sz="2800" i="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buNone/>
            </a:pP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H.R. = 1 x 0.7165 x (962.62-288)</a:t>
            </a:r>
          </a:p>
          <a:p>
            <a:pPr marL="0" indent="0">
              <a:buNone/>
            </a:pPr>
            <a:r>
              <a:rPr lang="en-US" sz="3200" dirty="0">
                <a:latin typeface="Times New Roman" pitchFamily="18" charset="0"/>
                <a:cs typeface="Times New Roman" pitchFamily="18" charset="0"/>
              </a:rPr>
              <a:t>                      </a:t>
            </a:r>
            <a:r>
              <a:rPr lang="en-US" sz="2800" dirty="0">
                <a:latin typeface="Times New Roman" pitchFamily="18" charset="0"/>
                <a:cs typeface="Times New Roman" pitchFamily="18" charset="0"/>
              </a:rPr>
              <a:t>H.R. =  </a:t>
            </a:r>
            <a:r>
              <a:rPr lang="en-US" sz="2800">
                <a:latin typeface="Times New Roman" pitchFamily="18" charset="0"/>
                <a:cs typeface="Times New Roman" pitchFamily="18" charset="0"/>
              </a:rPr>
              <a:t>483.36 kJ/kg</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Efficiency  = W/ H.A.  = (H.A – H.R.)/ H.A.</a:t>
            </a:r>
          </a:p>
          <a:p>
            <a:pPr marL="0" indent="0">
              <a:buNone/>
            </a:pPr>
            <a:r>
              <a:rPr lang="en-US" sz="2800" i="1" dirty="0">
                <a:latin typeface="Times New Roman" pitchFamily="18" charset="0"/>
                <a:cs typeface="Times New Roman" pitchFamily="18" charset="0"/>
              </a:rPr>
              <a:t>                      =  (1062.7-</a:t>
            </a:r>
            <a:r>
              <a:rPr lang="en-US" sz="2800" dirty="0">
                <a:latin typeface="Times New Roman" pitchFamily="18" charset="0"/>
                <a:cs typeface="Times New Roman" pitchFamily="18" charset="0"/>
              </a:rPr>
              <a:t> 483.36)/ </a:t>
            </a:r>
            <a:r>
              <a:rPr lang="en-US" sz="2800" i="1" dirty="0">
                <a:latin typeface="Times New Roman" pitchFamily="18" charset="0"/>
                <a:cs typeface="Times New Roman" pitchFamily="18" charset="0"/>
              </a:rPr>
              <a:t>1062.7</a:t>
            </a:r>
          </a:p>
          <a:p>
            <a:pPr marL="0" indent="0">
              <a:buNone/>
            </a:pPr>
            <a:r>
              <a:rPr lang="en-US" sz="2800" dirty="0">
                <a:latin typeface="Times New Roman" pitchFamily="18" charset="0"/>
                <a:cs typeface="Times New Roman" pitchFamily="18" charset="0"/>
              </a:rPr>
              <a:t>                      = 0.5451  = 54.51%</a:t>
            </a:r>
          </a:p>
        </p:txBody>
      </p:sp>
    </p:spTree>
    <p:extLst>
      <p:ext uri="{BB962C8B-B14F-4D97-AF65-F5344CB8AC3E}">
        <p14:creationId xmlns:p14="http://schemas.microsoft.com/office/powerpoint/2010/main" val="220924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anim calcmode="lin" valueType="num">
                                      <p:cBhvr>
                                        <p:cTn id="1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1000"/>
                                        <p:tgtEl>
                                          <p:spTgt spid="7">
                                            <p:txEl>
                                              <p:pRg st="4" end="4"/>
                                            </p:txEl>
                                          </p:spTgt>
                                        </p:tgtEl>
                                      </p:cBhvr>
                                    </p:animEffect>
                                    <p:anim calcmode="lin" valueType="num">
                                      <p:cBhvr>
                                        <p:cTn id="30"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7">
                                            <p:txEl>
                                              <p:pRg st="5" end="5"/>
                                            </p:txEl>
                                          </p:spTgt>
                                        </p:tgtEl>
                                        <p:attrNameLst>
                                          <p:attrName>style.visibility</p:attrName>
                                        </p:attrNameLst>
                                      </p:cBhvr>
                                      <p:to>
                                        <p:strVal val="visible"/>
                                      </p:to>
                                    </p:set>
                                    <p:animEffect transition="in" filter="fade">
                                      <p:cBhvr>
                                        <p:cTn id="34" dur="1000"/>
                                        <p:tgtEl>
                                          <p:spTgt spid="7">
                                            <p:txEl>
                                              <p:pRg st="5" end="5"/>
                                            </p:txEl>
                                          </p:spTgt>
                                        </p:tgtEl>
                                      </p:cBhvr>
                                    </p:animEffect>
                                    <p:anim calcmode="lin" valueType="num">
                                      <p:cBhvr>
                                        <p:cTn id="35"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3820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CONSTANT PRESSURE OR DIESEL CYCLE</a:t>
            </a:r>
          </a:p>
        </p:txBody>
      </p:sp>
      <p:sp>
        <p:nvSpPr>
          <p:cNvPr id="8" name="Content Placeholder 4"/>
          <p:cNvSpPr>
            <a:spLocks noGrp="1"/>
          </p:cNvSpPr>
          <p:nvPr>
            <p:ph idx="1"/>
          </p:nvPr>
        </p:nvSpPr>
        <p:spPr>
          <a:xfrm>
            <a:off x="228600" y="990600"/>
            <a:ext cx="8610600" cy="5410200"/>
          </a:xfrm>
        </p:spPr>
        <p:txBody>
          <a:bodyPr>
            <a:normAutofit lnSpcReduction="10000"/>
          </a:bodyPr>
          <a:lstStyle/>
          <a:p>
            <a:pPr algn="just"/>
            <a:r>
              <a:rPr lang="en-US" sz="2800" dirty="0">
                <a:latin typeface="Times New Roman" pitchFamily="18" charset="0"/>
                <a:cs typeface="Times New Roman" pitchFamily="18" charset="0"/>
              </a:rPr>
              <a:t>Introduced by Dr. R. Diesel</a:t>
            </a:r>
          </a:p>
          <a:p>
            <a:pPr algn="just"/>
            <a:r>
              <a:rPr lang="en-US" sz="2800" dirty="0">
                <a:latin typeface="Times New Roman" pitchFamily="18" charset="0"/>
                <a:cs typeface="Times New Roman" pitchFamily="18" charset="0"/>
              </a:rPr>
              <a:t>Unlike Otto cycle, heat is supplied at constant pressure.</a:t>
            </a:r>
          </a:p>
          <a:p>
            <a:pPr marL="0" indent="0" algn="just">
              <a:buNone/>
            </a:pPr>
            <a:r>
              <a:rPr lang="en-US" sz="2800" dirty="0">
                <a:latin typeface="Times New Roman" pitchFamily="18" charset="0"/>
                <a:cs typeface="Times New Roman" pitchFamily="18" charset="0"/>
              </a:rPr>
              <a:t>             1-2 Adiabatic compression.</a:t>
            </a:r>
          </a:p>
          <a:p>
            <a:pPr marL="0" indent="0" algn="just">
              <a:buNone/>
            </a:pPr>
            <a:r>
              <a:rPr lang="en-US" sz="2800" dirty="0">
                <a:latin typeface="Times New Roman" pitchFamily="18" charset="0"/>
                <a:cs typeface="Times New Roman" pitchFamily="18" charset="0"/>
              </a:rPr>
              <a:t>             2-3 Constant pressure heat addition.</a:t>
            </a:r>
          </a:p>
          <a:p>
            <a:pPr marL="0" indent="0" algn="just">
              <a:buNone/>
            </a:pPr>
            <a:r>
              <a:rPr lang="en-US" sz="2800" dirty="0">
                <a:latin typeface="Times New Roman" pitchFamily="18" charset="0"/>
                <a:cs typeface="Times New Roman" pitchFamily="18" charset="0"/>
              </a:rPr>
              <a:t>             3-4 Adiabatic expansion.</a:t>
            </a:r>
          </a:p>
          <a:p>
            <a:pPr marL="0" indent="0" algn="just">
              <a:buNone/>
            </a:pPr>
            <a:r>
              <a:rPr lang="en-US" sz="2800" dirty="0">
                <a:latin typeface="Times New Roman" pitchFamily="18" charset="0"/>
                <a:cs typeface="Times New Roman" pitchFamily="18" charset="0"/>
              </a:rPr>
              <a:t>             4-1 Constant volume heat rejection.</a:t>
            </a:r>
          </a:p>
          <a:p>
            <a:pPr marL="514350" indent="-514350" algn="just"/>
            <a:r>
              <a:rPr lang="en-US" sz="2800" dirty="0">
                <a:latin typeface="Times New Roman" pitchFamily="18" charset="0"/>
                <a:cs typeface="Times New Roman" pitchFamily="18" charset="0"/>
              </a:rPr>
              <a:t>The point ‘1’ in the figure represents that cylinder is full of air with volume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pressure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and absolute temp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a:t>
            </a:r>
          </a:p>
          <a:p>
            <a:pPr marL="514350" indent="-514350" algn="just"/>
            <a:r>
              <a:rPr lang="en-US" sz="2800" dirty="0">
                <a:latin typeface="Times New Roman" pitchFamily="18" charset="0"/>
                <a:cs typeface="Times New Roman" pitchFamily="18" charset="0"/>
              </a:rPr>
              <a:t>The piston then compresses the air adiabatically (i.e. </a:t>
            </a:r>
            <a:r>
              <a:rPr lang="en-US" sz="2800" i="1" dirty="0" err="1">
                <a:latin typeface="Times New Roman" pitchFamily="18" charset="0"/>
                <a:cs typeface="Times New Roman" pitchFamily="18" charset="0"/>
              </a:rPr>
              <a:t>pv</a:t>
            </a:r>
            <a:r>
              <a:rPr lang="en-US" sz="2800" dirty="0" err="1">
                <a:latin typeface="Times New Roman" pitchFamily="18" charset="0"/>
                <a:cs typeface="Times New Roman" pitchFamily="18" charset="0"/>
              </a:rPr>
              <a:t>^gamma</a:t>
            </a:r>
            <a:r>
              <a:rPr lang="en-US" sz="2800" dirty="0">
                <a:latin typeface="Times New Roman" pitchFamily="18" charset="0"/>
                <a:cs typeface="Times New Roman" pitchFamily="18" charset="0"/>
              </a:rPr>
              <a:t> = const.) till the values become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V</a:t>
            </a:r>
            <a:r>
              <a:rPr lang="en-US" sz="1800" dirty="0">
                <a:latin typeface="Times New Roman" pitchFamily="18" charset="0"/>
                <a:cs typeface="Times New Roman" pitchFamily="18" charset="0"/>
              </a:rPr>
              <a:t>2</a:t>
            </a:r>
            <a:r>
              <a:rPr lang="en-US" sz="2800" dirty="0">
                <a:latin typeface="Times New Roman" pitchFamily="18" charset="0"/>
                <a:cs typeface="Times New Roman" pitchFamily="18" charset="0"/>
              </a:rPr>
              <a:t> and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respectively (at the end of the stroke) at point 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fade">
                                      <p:cBhvr>
                                        <p:cTn id="49" dur="1000"/>
                                        <p:tgtEl>
                                          <p:spTgt spid="8">
                                            <p:txEl>
                                              <p:pRg st="6" end="6"/>
                                            </p:txEl>
                                          </p:spTgt>
                                        </p:tgtEl>
                                      </p:cBhvr>
                                    </p:animEffect>
                                    <p:anim calcmode="lin" valueType="num">
                                      <p:cBhvr>
                                        <p:cTn id="50"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xEl>
                                              <p:pRg st="7" end="7"/>
                                            </p:txEl>
                                          </p:spTgt>
                                        </p:tgtEl>
                                        <p:attrNameLst>
                                          <p:attrName>style.visibility</p:attrName>
                                        </p:attrNameLst>
                                      </p:cBhvr>
                                      <p:to>
                                        <p:strVal val="visible"/>
                                      </p:to>
                                    </p:set>
                                    <p:animEffect transition="in" filter="fade">
                                      <p:cBhvr>
                                        <p:cTn id="56" dur="1000"/>
                                        <p:tgtEl>
                                          <p:spTgt spid="8">
                                            <p:txEl>
                                              <p:pRg st="7" end="7"/>
                                            </p:txEl>
                                          </p:spTgt>
                                        </p:tgtEl>
                                      </p:cBhvr>
                                    </p:animEffect>
                                    <p:anim calcmode="lin" valueType="num">
                                      <p:cBhvr>
                                        <p:cTn id="5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3820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CONSTANT PRESSURE OR DIESEL CYCLE</a:t>
            </a:r>
          </a:p>
        </p:txBody>
      </p:sp>
      <p:sp>
        <p:nvSpPr>
          <p:cNvPr id="8" name="Content Placeholder 4"/>
          <p:cNvSpPr>
            <a:spLocks noGrp="1"/>
          </p:cNvSpPr>
          <p:nvPr>
            <p:ph idx="1"/>
          </p:nvPr>
        </p:nvSpPr>
        <p:spPr>
          <a:xfrm>
            <a:off x="228600" y="914400"/>
            <a:ext cx="8610600" cy="4191000"/>
          </a:xfrm>
        </p:spPr>
        <p:txBody>
          <a:bodyPr>
            <a:normAutofit/>
          </a:bodyPr>
          <a:lstStyle/>
          <a:p>
            <a:pPr algn="just"/>
            <a:r>
              <a:rPr lang="en-US" sz="2800" dirty="0">
                <a:latin typeface="Times New Roman" pitchFamily="18" charset="0"/>
                <a:cs typeface="Times New Roman" pitchFamily="18" charset="0"/>
              </a:rPr>
              <a:t>Heat is then added (supplied) at a constant pressure. During this heat addition let volume increases from </a:t>
            </a:r>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2 </a:t>
            </a:r>
            <a:r>
              <a:rPr lang="en-US" sz="2800" dirty="0">
                <a:latin typeface="Times New Roman" pitchFamily="18" charset="0"/>
                <a:cs typeface="Times New Roman" pitchFamily="18" charset="0"/>
              </a:rPr>
              <a:t>to </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and temp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to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3</a:t>
            </a:r>
            <a:r>
              <a:rPr lang="en-US" sz="2800" dirty="0">
                <a:latin typeface="Times New Roman" pitchFamily="18" charset="0"/>
                <a:cs typeface="Times New Roman" pitchFamily="18" charset="0"/>
              </a:rPr>
              <a:t>  corresponding to point 3. this point (3) is called the </a:t>
            </a:r>
            <a:r>
              <a:rPr lang="en-US" sz="2800" b="1" i="1" dirty="0">
                <a:solidFill>
                  <a:srgbClr val="FF0000"/>
                </a:solidFill>
                <a:latin typeface="Times New Roman" pitchFamily="18" charset="0"/>
                <a:cs typeface="Times New Roman" pitchFamily="18" charset="0"/>
              </a:rPr>
              <a:t>point of cut-off</a:t>
            </a:r>
            <a:r>
              <a:rPr lang="en-US" sz="2800" b="1" dirty="0">
                <a:solidFill>
                  <a:srgbClr val="FF0000"/>
                </a:solidFill>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The air then expands adiabatically to the conditions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4</a:t>
            </a: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V</a:t>
            </a:r>
            <a:r>
              <a:rPr lang="en-US" sz="1800" dirty="0">
                <a:latin typeface="Times New Roman" pitchFamily="18" charset="0"/>
                <a:cs typeface="Times New Roman" pitchFamily="18" charset="0"/>
              </a:rPr>
              <a:t>4</a:t>
            </a:r>
            <a:r>
              <a:rPr lang="en-US" sz="2800" dirty="0">
                <a:latin typeface="Times New Roman" pitchFamily="18" charset="0"/>
                <a:cs typeface="Times New Roman" pitchFamily="18" charset="0"/>
              </a:rPr>
              <a:t> and </a:t>
            </a:r>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4</a:t>
            </a:r>
            <a:r>
              <a:rPr lang="en-US" sz="2800" dirty="0">
                <a:latin typeface="Times New Roman" pitchFamily="18" charset="0"/>
                <a:cs typeface="Times New Roman" pitchFamily="18" charset="0"/>
              </a:rPr>
              <a:t> respectively corresponding to point 4. </a:t>
            </a:r>
          </a:p>
          <a:p>
            <a:pPr algn="just"/>
            <a:r>
              <a:rPr lang="en-US" sz="2800" dirty="0">
                <a:latin typeface="Times New Roman" pitchFamily="18" charset="0"/>
                <a:cs typeface="Times New Roman" pitchFamily="18" charset="0"/>
              </a:rPr>
              <a:t>Finally, the air rejects the heat to the cold body at constant volume till the point 1 where it returns to its original state.</a:t>
            </a:r>
          </a:p>
        </p:txBody>
      </p:sp>
    </p:spTree>
    <p:extLst>
      <p:ext uri="{BB962C8B-B14F-4D97-AF65-F5344CB8AC3E}">
        <p14:creationId xmlns:p14="http://schemas.microsoft.com/office/powerpoint/2010/main" val="177945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1534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CONSTANT PRESSURE OR DIESEL CYCLE</a:t>
            </a:r>
          </a:p>
        </p:txBody>
      </p:sp>
      <p:pic>
        <p:nvPicPr>
          <p:cNvPr id="3" name="Picture 2">
            <a:extLst>
              <a:ext uri="{FF2B5EF4-FFF2-40B4-BE49-F238E27FC236}">
                <a16:creationId xmlns:a16="http://schemas.microsoft.com/office/drawing/2014/main" id="{294B992F-0C98-413B-81EB-5E4DF4C9D692}"/>
              </a:ext>
            </a:extLst>
          </p:cNvPr>
          <p:cNvPicPr>
            <a:picLocks noChangeAspect="1"/>
          </p:cNvPicPr>
          <p:nvPr/>
        </p:nvPicPr>
        <p:blipFill>
          <a:blip r:embed="rId2"/>
          <a:stretch>
            <a:fillRect/>
          </a:stretch>
        </p:blipFill>
        <p:spPr>
          <a:xfrm>
            <a:off x="533401" y="1143000"/>
            <a:ext cx="3886199" cy="3312825"/>
          </a:xfrm>
          <a:prstGeom prst="rect">
            <a:avLst/>
          </a:prstGeom>
        </p:spPr>
      </p:pic>
      <p:pic>
        <p:nvPicPr>
          <p:cNvPr id="7" name="Picture 6">
            <a:extLst>
              <a:ext uri="{FF2B5EF4-FFF2-40B4-BE49-F238E27FC236}">
                <a16:creationId xmlns:a16="http://schemas.microsoft.com/office/drawing/2014/main" id="{D5324079-15B5-4FEF-80CA-F9FED560A0EF}"/>
              </a:ext>
            </a:extLst>
          </p:cNvPr>
          <p:cNvPicPr>
            <a:picLocks noChangeAspect="1"/>
          </p:cNvPicPr>
          <p:nvPr/>
        </p:nvPicPr>
        <p:blipFill>
          <a:blip r:embed="rId3"/>
          <a:stretch>
            <a:fillRect/>
          </a:stretch>
        </p:blipFill>
        <p:spPr>
          <a:xfrm>
            <a:off x="4914900" y="990600"/>
            <a:ext cx="4000500" cy="3486150"/>
          </a:xfrm>
          <a:prstGeom prst="rect">
            <a:avLst/>
          </a:prstGeom>
        </p:spPr>
      </p:pic>
      <p:sp>
        <p:nvSpPr>
          <p:cNvPr id="10" name="Content Placeholder 4">
            <a:extLst>
              <a:ext uri="{FF2B5EF4-FFF2-40B4-BE49-F238E27FC236}">
                <a16:creationId xmlns:a16="http://schemas.microsoft.com/office/drawing/2014/main" id="{6A2762C0-91BE-4394-9385-A63AAEC92B7C}"/>
              </a:ext>
            </a:extLst>
          </p:cNvPr>
          <p:cNvSpPr>
            <a:spLocks noGrp="1"/>
          </p:cNvSpPr>
          <p:nvPr>
            <p:ph idx="1"/>
          </p:nvPr>
        </p:nvSpPr>
        <p:spPr>
          <a:xfrm>
            <a:off x="228600" y="4705351"/>
            <a:ext cx="8686800" cy="1924050"/>
          </a:xfrm>
        </p:spPr>
        <p:txBody>
          <a:bodyPr>
            <a:normAutofit lnSpcReduction="10000"/>
          </a:bodyPr>
          <a:lstStyle/>
          <a:p>
            <a:pPr marL="0" indent="0" algn="just">
              <a:buNone/>
            </a:pPr>
            <a:r>
              <a:rPr lang="en-US" sz="2800" dirty="0">
                <a:latin typeface="Times New Roman" pitchFamily="18" charset="0"/>
                <a:cs typeface="Times New Roman" pitchFamily="18" charset="0"/>
              </a:rPr>
              <a:t>   1-2 Adiabatic compression. </a:t>
            </a:r>
          </a:p>
          <a:p>
            <a:pPr marL="0" indent="0" algn="just">
              <a:buNone/>
            </a:pPr>
            <a:r>
              <a:rPr lang="en-US" sz="2800" dirty="0">
                <a:latin typeface="Times New Roman" pitchFamily="18" charset="0"/>
                <a:cs typeface="Times New Roman" pitchFamily="18" charset="0"/>
              </a:rPr>
              <a:t>   2-3 Constant pressure heat addition.</a:t>
            </a:r>
          </a:p>
          <a:p>
            <a:pPr marL="0" indent="0" algn="just">
              <a:buNone/>
            </a:pPr>
            <a:r>
              <a:rPr lang="en-US" sz="2800" dirty="0">
                <a:latin typeface="Times New Roman" pitchFamily="18" charset="0"/>
                <a:cs typeface="Times New Roman" pitchFamily="18" charset="0"/>
              </a:rPr>
              <a:t>   3-4 Adiabatic expansion.</a:t>
            </a:r>
          </a:p>
          <a:p>
            <a:pPr marL="0" indent="0" algn="just">
              <a:buNone/>
            </a:pPr>
            <a:r>
              <a:rPr lang="en-US" sz="2800" dirty="0">
                <a:latin typeface="Times New Roman" pitchFamily="18" charset="0"/>
                <a:cs typeface="Times New Roman" pitchFamily="18" charset="0"/>
              </a:rPr>
              <a:t>   4-1 Constant volume heat rejection.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153400" cy="609600"/>
          </a:xfrm>
        </p:spPr>
        <p:txBody>
          <a:bodyPr>
            <a:noAutofit/>
          </a:bodyPr>
          <a:lstStyle/>
          <a:p>
            <a:pPr marL="514350" indent="-514350"/>
            <a:r>
              <a:rPr lang="en-US" sz="3200" dirty="0">
                <a:solidFill>
                  <a:srgbClr val="00B050"/>
                </a:solidFill>
                <a:latin typeface="Times New Roman" pitchFamily="18" charset="0"/>
                <a:cs typeface="Times New Roman" pitchFamily="18" charset="0"/>
              </a:rPr>
              <a:t>CONSTANT PRESSURE OR DIESEL CYCLE</a:t>
            </a:r>
          </a:p>
        </p:txBody>
      </p:sp>
      <p:sp>
        <p:nvSpPr>
          <p:cNvPr id="10" name="Content Placeholder 4">
            <a:extLst>
              <a:ext uri="{FF2B5EF4-FFF2-40B4-BE49-F238E27FC236}">
                <a16:creationId xmlns:a16="http://schemas.microsoft.com/office/drawing/2014/main" id="{6A2762C0-91BE-4394-9385-A63AAEC92B7C}"/>
              </a:ext>
            </a:extLst>
          </p:cNvPr>
          <p:cNvSpPr>
            <a:spLocks noGrp="1"/>
          </p:cNvSpPr>
          <p:nvPr>
            <p:ph idx="1"/>
          </p:nvPr>
        </p:nvSpPr>
        <p:spPr>
          <a:xfrm>
            <a:off x="1905000" y="5219700"/>
            <a:ext cx="4876800" cy="1485900"/>
          </a:xfrm>
        </p:spPr>
        <p:txBody>
          <a:bodyPr>
            <a:normAutofit fontScale="85000" lnSpcReduction="20000"/>
          </a:bodyPr>
          <a:lstStyle/>
          <a:p>
            <a:pPr marL="0" indent="0" algn="just">
              <a:buNone/>
            </a:pPr>
            <a:r>
              <a:rPr lang="en-US" sz="2800" dirty="0">
                <a:latin typeface="Times New Roman" pitchFamily="18" charset="0"/>
                <a:cs typeface="Times New Roman" pitchFamily="18" charset="0"/>
              </a:rPr>
              <a:t>   1-2 Adiabatic compression. </a:t>
            </a:r>
          </a:p>
          <a:p>
            <a:pPr marL="0" indent="0" algn="just">
              <a:buNone/>
            </a:pPr>
            <a:r>
              <a:rPr lang="en-US" sz="2800" dirty="0">
                <a:latin typeface="Times New Roman" pitchFamily="18" charset="0"/>
                <a:cs typeface="Times New Roman" pitchFamily="18" charset="0"/>
              </a:rPr>
              <a:t>   2-3 Constant pressure heat addition.</a:t>
            </a:r>
          </a:p>
          <a:p>
            <a:pPr marL="0" indent="0" algn="just">
              <a:buNone/>
            </a:pPr>
            <a:r>
              <a:rPr lang="en-US" sz="2800" dirty="0">
                <a:latin typeface="Times New Roman" pitchFamily="18" charset="0"/>
                <a:cs typeface="Times New Roman" pitchFamily="18" charset="0"/>
              </a:rPr>
              <a:t>   3-4 Adiabatic expansion.</a:t>
            </a:r>
          </a:p>
          <a:p>
            <a:pPr marL="0" indent="0" algn="just">
              <a:buNone/>
            </a:pPr>
            <a:r>
              <a:rPr lang="en-US" sz="2800" dirty="0">
                <a:latin typeface="Times New Roman" pitchFamily="18" charset="0"/>
                <a:cs typeface="Times New Roman" pitchFamily="18" charset="0"/>
              </a:rPr>
              <a:t>   4-1 Constant volume heat rejection.</a:t>
            </a:r>
          </a:p>
        </p:txBody>
      </p:sp>
      <p:pic>
        <p:nvPicPr>
          <p:cNvPr id="5" name="Picture 4">
            <a:extLst>
              <a:ext uri="{FF2B5EF4-FFF2-40B4-BE49-F238E27FC236}">
                <a16:creationId xmlns:a16="http://schemas.microsoft.com/office/drawing/2014/main" id="{078F8324-4102-4C27-88F2-E35B245A338F}"/>
              </a:ext>
            </a:extLst>
          </p:cNvPr>
          <p:cNvPicPr>
            <a:picLocks noChangeAspect="1"/>
          </p:cNvPicPr>
          <p:nvPr/>
        </p:nvPicPr>
        <p:blipFill>
          <a:blip r:embed="rId2"/>
          <a:stretch>
            <a:fillRect/>
          </a:stretch>
        </p:blipFill>
        <p:spPr>
          <a:xfrm>
            <a:off x="609600" y="1104900"/>
            <a:ext cx="3714750" cy="3848100"/>
          </a:xfrm>
          <a:prstGeom prst="rect">
            <a:avLst/>
          </a:prstGeom>
        </p:spPr>
      </p:pic>
      <p:pic>
        <p:nvPicPr>
          <p:cNvPr id="8" name="Picture 7">
            <a:extLst>
              <a:ext uri="{FF2B5EF4-FFF2-40B4-BE49-F238E27FC236}">
                <a16:creationId xmlns:a16="http://schemas.microsoft.com/office/drawing/2014/main" id="{B834302F-B38C-4C96-B710-4306E27E8739}"/>
              </a:ext>
            </a:extLst>
          </p:cNvPr>
          <p:cNvPicPr>
            <a:picLocks noChangeAspect="1"/>
          </p:cNvPicPr>
          <p:nvPr/>
        </p:nvPicPr>
        <p:blipFill>
          <a:blip r:embed="rId3"/>
          <a:stretch>
            <a:fillRect/>
          </a:stretch>
        </p:blipFill>
        <p:spPr>
          <a:xfrm>
            <a:off x="4895850" y="1143000"/>
            <a:ext cx="4019550" cy="3752850"/>
          </a:xfrm>
          <a:prstGeom prst="rect">
            <a:avLst/>
          </a:prstGeom>
        </p:spPr>
      </p:pic>
    </p:spTree>
    <p:extLst>
      <p:ext uri="{BB962C8B-B14F-4D97-AF65-F5344CB8AC3E}">
        <p14:creationId xmlns:p14="http://schemas.microsoft.com/office/powerpoint/2010/main" val="8602298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153400" cy="609600"/>
          </a:xfrm>
        </p:spPr>
        <p:txBody>
          <a:bodyPr>
            <a:noAutofit/>
          </a:bodyPr>
          <a:lstStyle/>
          <a:p>
            <a:pPr marL="514350" indent="-514350"/>
            <a:r>
              <a:rPr lang="en-US" sz="3200" dirty="0">
                <a:solidFill>
                  <a:srgbClr val="00B0F0"/>
                </a:solidFill>
                <a:latin typeface="Times New Roman" pitchFamily="18" charset="0"/>
                <a:cs typeface="Times New Roman" pitchFamily="18" charset="0"/>
              </a:rPr>
              <a:t>CONSTANT PRESSURE OR DIESEL CYCLE</a:t>
            </a:r>
          </a:p>
        </p:txBody>
      </p:sp>
      <p:sp>
        <p:nvSpPr>
          <p:cNvPr id="8" name="Content Placeholder 4"/>
          <p:cNvSpPr>
            <a:spLocks noGrp="1"/>
          </p:cNvSpPr>
          <p:nvPr>
            <p:ph idx="1"/>
          </p:nvPr>
        </p:nvSpPr>
        <p:spPr>
          <a:xfrm>
            <a:off x="228600" y="838200"/>
            <a:ext cx="8610600" cy="5715000"/>
          </a:xfrm>
        </p:spPr>
        <p:txBody>
          <a:bodyPr>
            <a:normAutofit/>
          </a:bodyPr>
          <a:lstStyle/>
          <a:p>
            <a:pPr marL="514350" indent="-514350" algn="just"/>
            <a:r>
              <a:rPr lang="en-US" sz="2800" dirty="0">
                <a:latin typeface="Times New Roman" pitchFamily="18" charset="0"/>
                <a:cs typeface="Times New Roman" pitchFamily="18" charset="0"/>
              </a:rPr>
              <a:t>Consider </a:t>
            </a:r>
            <a:r>
              <a:rPr lang="en-US" sz="2800" dirty="0">
                <a:solidFill>
                  <a:srgbClr val="FF0000"/>
                </a:solidFill>
                <a:latin typeface="Times New Roman" pitchFamily="18" charset="0"/>
                <a:cs typeface="Times New Roman" pitchFamily="18" charset="0"/>
              </a:rPr>
              <a:t>1 kg of air </a:t>
            </a:r>
            <a:r>
              <a:rPr lang="en-US" sz="2800" dirty="0">
                <a:latin typeface="Times New Roman" pitchFamily="18" charset="0"/>
                <a:cs typeface="Times New Roman" pitchFamily="18" charset="0"/>
              </a:rPr>
              <a:t>(working substance)</a:t>
            </a:r>
          </a:p>
          <a:p>
            <a:pPr marL="514350" indent="-514350" algn="just"/>
            <a:r>
              <a:rPr lang="en-US" sz="2800" dirty="0">
                <a:latin typeface="Times New Roman" pitchFamily="18" charset="0"/>
                <a:cs typeface="Times New Roman" pitchFamily="18" charset="0"/>
              </a:rPr>
              <a:t>Heat addition (supplied) at const pressure = </a:t>
            </a:r>
            <a:r>
              <a:rPr lang="en-US" sz="2800" i="1" dirty="0">
                <a:latin typeface="Times New Roman" pitchFamily="18" charset="0"/>
                <a:cs typeface="Times New Roman" pitchFamily="18" charset="0"/>
              </a:rPr>
              <a:t>C</a:t>
            </a:r>
            <a:r>
              <a:rPr lang="en-US" sz="1800" i="1" dirty="0">
                <a:latin typeface="Times New Roman" pitchFamily="18" charset="0"/>
                <a:cs typeface="Times New Roman" pitchFamily="18" charset="0"/>
              </a:rPr>
              <a:t>p</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3</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2</a:t>
            </a:r>
            <a:r>
              <a:rPr lang="en-US" sz="2800" i="1" dirty="0">
                <a:latin typeface="Times New Roman" pitchFamily="18" charset="0"/>
                <a:cs typeface="Times New Roman" pitchFamily="18" charset="0"/>
              </a:rPr>
              <a:t>)</a:t>
            </a:r>
            <a:r>
              <a:rPr lang="en-US" sz="2800" dirty="0">
                <a:latin typeface="Times New Roman" pitchFamily="18" charset="0"/>
                <a:cs typeface="Times New Roman" pitchFamily="18" charset="0"/>
              </a:rPr>
              <a:t> </a:t>
            </a:r>
          </a:p>
          <a:p>
            <a:pPr marL="514350" indent="-514350" algn="just"/>
            <a:r>
              <a:rPr lang="en-US" sz="2800" dirty="0">
                <a:latin typeface="Times New Roman" pitchFamily="18" charset="0"/>
                <a:cs typeface="Times New Roman" pitchFamily="18" charset="0"/>
              </a:rPr>
              <a:t>Heat rejected at constant volume =  </a:t>
            </a:r>
            <a:r>
              <a:rPr lang="en-US" sz="2800" i="1" dirty="0" err="1">
                <a:latin typeface="Times New Roman" pitchFamily="18" charset="0"/>
                <a:cs typeface="Times New Roman" pitchFamily="18" charset="0"/>
              </a:rPr>
              <a:t>C</a:t>
            </a:r>
            <a:r>
              <a:rPr lang="en-US" sz="1800" i="1" dirty="0" err="1">
                <a:latin typeface="Times New Roman" pitchFamily="18" charset="0"/>
                <a:cs typeface="Times New Roman" pitchFamily="18" charset="0"/>
              </a:rPr>
              <a:t>v</a:t>
            </a:r>
            <a:r>
              <a:rPr lang="en-US" sz="2800" i="1" dirty="0">
                <a:latin typeface="Times New Roman" pitchFamily="18" charset="0"/>
                <a:cs typeface="Times New Roman" pitchFamily="18" charset="0"/>
              </a:rPr>
              <a:t> (T</a:t>
            </a:r>
            <a:r>
              <a:rPr lang="en-US" sz="1800" i="1" dirty="0">
                <a:latin typeface="Times New Roman" pitchFamily="18" charset="0"/>
                <a:cs typeface="Times New Roman" pitchFamily="18" charset="0"/>
              </a:rPr>
              <a:t>4</a:t>
            </a:r>
            <a:r>
              <a:rPr lang="en-US" sz="2800" i="1" dirty="0">
                <a:latin typeface="Times New Roman" pitchFamily="18" charset="0"/>
                <a:cs typeface="Times New Roman" pitchFamily="18" charset="0"/>
              </a:rPr>
              <a:t> - T</a:t>
            </a:r>
            <a:r>
              <a:rPr lang="en-US" sz="1800" i="1" dirty="0">
                <a:latin typeface="Times New Roman" pitchFamily="18" charset="0"/>
                <a:cs typeface="Times New Roman" pitchFamily="18" charset="0"/>
              </a:rPr>
              <a:t>1</a:t>
            </a:r>
            <a:r>
              <a:rPr lang="en-US" sz="2800" i="1" dirty="0">
                <a:latin typeface="Times New Roman" pitchFamily="18" charset="0"/>
                <a:cs typeface="Times New Roman" pitchFamily="18" charset="0"/>
              </a:rPr>
              <a:t>)</a:t>
            </a:r>
          </a:p>
          <a:p>
            <a:pPr marL="0" indent="0" algn="ctr">
              <a:buNone/>
            </a:pPr>
            <a:r>
              <a:rPr lang="en-US" sz="2800" dirty="0">
                <a:latin typeface="Times New Roman" pitchFamily="18" charset="0"/>
                <a:cs typeface="Times New Roman" pitchFamily="18" charset="0"/>
              </a:rPr>
              <a:t>Eff.. of Diesel cycle = (Work done) / (Heat Addition)</a:t>
            </a:r>
          </a:p>
          <a:p>
            <a:pPr marL="0" indent="0">
              <a:buNone/>
            </a:pPr>
            <a:r>
              <a:rPr lang="en-US" sz="2800" dirty="0">
                <a:latin typeface="Times New Roman" pitchFamily="18" charset="0"/>
                <a:cs typeface="Times New Roman" pitchFamily="18" charset="0"/>
              </a:rPr>
              <a:t>                                      =  (W)  /  (H.A.)</a:t>
            </a:r>
          </a:p>
          <a:p>
            <a:pPr>
              <a:buNone/>
            </a:pPr>
            <a:r>
              <a:rPr lang="en-US" sz="2800" dirty="0">
                <a:latin typeface="Times New Roman" pitchFamily="18" charset="0"/>
                <a:cs typeface="Times New Roman" pitchFamily="18" charset="0"/>
              </a:rPr>
              <a:t>                                      = (H.A. – H.R.) / (H.A.)</a:t>
            </a:r>
          </a:p>
          <a:p>
            <a:pPr>
              <a:buNone/>
            </a:pPr>
            <a:endParaRPr lang="en-US" sz="28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 - - - (1)</a:t>
            </a:r>
          </a:p>
        </p:txBody>
      </p:sp>
      <p:pic>
        <p:nvPicPr>
          <p:cNvPr id="7" name="Picture 6">
            <a:extLst>
              <a:ext uri="{FF2B5EF4-FFF2-40B4-BE49-F238E27FC236}">
                <a16:creationId xmlns:a16="http://schemas.microsoft.com/office/drawing/2014/main" id="{86D7944A-81B4-49CE-A55F-A680B08F67DE}"/>
              </a:ext>
            </a:extLst>
          </p:cNvPr>
          <p:cNvPicPr>
            <a:picLocks noChangeAspect="1"/>
          </p:cNvPicPr>
          <p:nvPr/>
        </p:nvPicPr>
        <p:blipFill>
          <a:blip r:embed="rId2"/>
          <a:stretch>
            <a:fillRect/>
          </a:stretch>
        </p:blipFill>
        <p:spPr>
          <a:xfrm>
            <a:off x="1143000" y="4210050"/>
            <a:ext cx="2699385" cy="742950"/>
          </a:xfrm>
          <a:prstGeom prst="rect">
            <a:avLst/>
          </a:prstGeom>
        </p:spPr>
      </p:pic>
      <p:pic>
        <p:nvPicPr>
          <p:cNvPr id="11" name="Picture 10">
            <a:extLst>
              <a:ext uri="{FF2B5EF4-FFF2-40B4-BE49-F238E27FC236}">
                <a16:creationId xmlns:a16="http://schemas.microsoft.com/office/drawing/2014/main" id="{1A77129E-E9AB-4BF1-B5BA-C8FC68292A22}"/>
              </a:ext>
            </a:extLst>
          </p:cNvPr>
          <p:cNvPicPr>
            <a:picLocks noChangeAspect="1"/>
          </p:cNvPicPr>
          <p:nvPr/>
        </p:nvPicPr>
        <p:blipFill>
          <a:blip r:embed="rId3"/>
          <a:stretch>
            <a:fillRect/>
          </a:stretch>
        </p:blipFill>
        <p:spPr>
          <a:xfrm>
            <a:off x="3988841" y="4081462"/>
            <a:ext cx="3173959" cy="871538"/>
          </a:xfrm>
          <a:prstGeom prst="rect">
            <a:avLst/>
          </a:prstGeom>
        </p:spPr>
      </p:pic>
      <p:pic>
        <p:nvPicPr>
          <p:cNvPr id="13" name="Picture 12">
            <a:extLst>
              <a:ext uri="{FF2B5EF4-FFF2-40B4-BE49-F238E27FC236}">
                <a16:creationId xmlns:a16="http://schemas.microsoft.com/office/drawing/2014/main" id="{323DDA78-FAAB-49DB-A2E7-7B367AF7378C}"/>
              </a:ext>
            </a:extLst>
          </p:cNvPr>
          <p:cNvPicPr>
            <a:picLocks noChangeAspect="1"/>
          </p:cNvPicPr>
          <p:nvPr/>
        </p:nvPicPr>
        <p:blipFill>
          <a:blip r:embed="rId4"/>
          <a:stretch>
            <a:fillRect/>
          </a:stretch>
        </p:blipFill>
        <p:spPr>
          <a:xfrm>
            <a:off x="4017433" y="5410200"/>
            <a:ext cx="1849967" cy="723900"/>
          </a:xfrm>
          <a:prstGeom prst="rect">
            <a:avLst/>
          </a:prstGeom>
        </p:spPr>
      </p:pic>
      <p:pic>
        <p:nvPicPr>
          <p:cNvPr id="15" name="Picture 14">
            <a:extLst>
              <a:ext uri="{FF2B5EF4-FFF2-40B4-BE49-F238E27FC236}">
                <a16:creationId xmlns:a16="http://schemas.microsoft.com/office/drawing/2014/main" id="{54460BE9-5736-44A2-B6BE-DE378E193555}"/>
              </a:ext>
            </a:extLst>
          </p:cNvPr>
          <p:cNvPicPr>
            <a:picLocks noChangeAspect="1"/>
          </p:cNvPicPr>
          <p:nvPr/>
        </p:nvPicPr>
        <p:blipFill>
          <a:blip r:embed="rId5"/>
          <a:stretch>
            <a:fillRect/>
          </a:stretch>
        </p:blipFill>
        <p:spPr>
          <a:xfrm>
            <a:off x="7545009" y="5905500"/>
            <a:ext cx="1217991" cy="7239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1000"/>
                                        <p:tgtEl>
                                          <p:spTgt spid="15"/>
                                        </p:tgtEl>
                                      </p:cBhvr>
                                    </p:animEffect>
                                    <p:anim calcmode="lin" valueType="num">
                                      <p:cBhvr>
                                        <p:cTn id="71" dur="1000" fill="hold"/>
                                        <p:tgtEl>
                                          <p:spTgt spid="15"/>
                                        </p:tgtEl>
                                        <p:attrNameLst>
                                          <p:attrName>ppt_x</p:attrName>
                                        </p:attrNameLst>
                                      </p:cBhvr>
                                      <p:tavLst>
                                        <p:tav tm="0">
                                          <p:val>
                                            <p:strVal val="#ppt_x"/>
                                          </p:val>
                                        </p:tav>
                                        <p:tav tm="100000">
                                          <p:val>
                                            <p:strVal val="#ppt_x"/>
                                          </p:val>
                                        </p:tav>
                                      </p:tavLst>
                                    </p:anim>
                                    <p:anim calcmode="lin" valueType="num">
                                      <p:cBhvr>
                                        <p:cTn id="7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496116"/>
          </a:xfrm>
        </p:spPr>
        <p:txBody>
          <a:bodyPr>
            <a:noAutofit/>
          </a:bodyPr>
          <a:lstStyle/>
          <a:p>
            <a:pPr marL="514350" indent="-514350"/>
            <a:r>
              <a:rPr lang="en-US" sz="3200" dirty="0">
                <a:solidFill>
                  <a:srgbClr val="00B0F0"/>
                </a:solidFill>
                <a:latin typeface="Times New Roman" pitchFamily="18" charset="0"/>
                <a:cs typeface="Times New Roman" pitchFamily="18" charset="0"/>
              </a:rPr>
              <a:t>CONSTANT PRESSURE OR DIESEL CYCLE</a:t>
            </a:r>
          </a:p>
        </p:txBody>
      </p:sp>
      <p:pic>
        <p:nvPicPr>
          <p:cNvPr id="3" name="Picture 2">
            <a:extLst>
              <a:ext uri="{FF2B5EF4-FFF2-40B4-BE49-F238E27FC236}">
                <a16:creationId xmlns:a16="http://schemas.microsoft.com/office/drawing/2014/main" id="{51BA502E-FDA5-4C2E-9B67-D2653728D5A0}"/>
              </a:ext>
            </a:extLst>
          </p:cNvPr>
          <p:cNvPicPr>
            <a:picLocks noChangeAspect="1"/>
          </p:cNvPicPr>
          <p:nvPr/>
        </p:nvPicPr>
        <p:blipFill>
          <a:blip r:embed="rId2"/>
          <a:stretch>
            <a:fillRect/>
          </a:stretch>
        </p:blipFill>
        <p:spPr>
          <a:xfrm>
            <a:off x="228600" y="838200"/>
            <a:ext cx="4565626" cy="709613"/>
          </a:xfrm>
          <a:prstGeom prst="rect">
            <a:avLst/>
          </a:prstGeom>
        </p:spPr>
      </p:pic>
      <p:pic>
        <p:nvPicPr>
          <p:cNvPr id="6" name="Picture 5">
            <a:extLst>
              <a:ext uri="{FF2B5EF4-FFF2-40B4-BE49-F238E27FC236}">
                <a16:creationId xmlns:a16="http://schemas.microsoft.com/office/drawing/2014/main" id="{7822A2B5-D59D-4B72-828E-BA54FCD24B90}"/>
              </a:ext>
            </a:extLst>
          </p:cNvPr>
          <p:cNvPicPr>
            <a:picLocks noChangeAspect="1"/>
          </p:cNvPicPr>
          <p:nvPr/>
        </p:nvPicPr>
        <p:blipFill>
          <a:blip r:embed="rId3"/>
          <a:stretch>
            <a:fillRect/>
          </a:stretch>
        </p:blipFill>
        <p:spPr>
          <a:xfrm>
            <a:off x="3075152" y="1676400"/>
            <a:ext cx="5764048" cy="709613"/>
          </a:xfrm>
          <a:prstGeom prst="rect">
            <a:avLst/>
          </a:prstGeom>
        </p:spPr>
      </p:pic>
      <p:pic>
        <p:nvPicPr>
          <p:cNvPr id="8" name="Picture 7">
            <a:extLst>
              <a:ext uri="{FF2B5EF4-FFF2-40B4-BE49-F238E27FC236}">
                <a16:creationId xmlns:a16="http://schemas.microsoft.com/office/drawing/2014/main" id="{C298E08C-4B73-4208-94B0-40BC013926B8}"/>
              </a:ext>
            </a:extLst>
          </p:cNvPr>
          <p:cNvPicPr>
            <a:picLocks noChangeAspect="1"/>
          </p:cNvPicPr>
          <p:nvPr/>
        </p:nvPicPr>
        <p:blipFill>
          <a:blip r:embed="rId4"/>
          <a:stretch>
            <a:fillRect/>
          </a:stretch>
        </p:blipFill>
        <p:spPr>
          <a:xfrm>
            <a:off x="152400" y="2514600"/>
            <a:ext cx="5210175" cy="971550"/>
          </a:xfrm>
          <a:prstGeom prst="rect">
            <a:avLst/>
          </a:prstGeom>
        </p:spPr>
      </p:pic>
      <p:pic>
        <p:nvPicPr>
          <p:cNvPr id="12" name="Picture 11">
            <a:extLst>
              <a:ext uri="{FF2B5EF4-FFF2-40B4-BE49-F238E27FC236}">
                <a16:creationId xmlns:a16="http://schemas.microsoft.com/office/drawing/2014/main" id="{294953FD-8D76-4F4F-996A-F661BB3B867B}"/>
              </a:ext>
            </a:extLst>
          </p:cNvPr>
          <p:cNvPicPr>
            <a:picLocks noChangeAspect="1"/>
          </p:cNvPicPr>
          <p:nvPr/>
        </p:nvPicPr>
        <p:blipFill>
          <a:blip r:embed="rId5"/>
          <a:stretch>
            <a:fillRect/>
          </a:stretch>
        </p:blipFill>
        <p:spPr>
          <a:xfrm>
            <a:off x="2438400" y="3581400"/>
            <a:ext cx="6534150" cy="885825"/>
          </a:xfrm>
          <a:prstGeom prst="rect">
            <a:avLst/>
          </a:prstGeom>
        </p:spPr>
      </p:pic>
      <p:pic>
        <p:nvPicPr>
          <p:cNvPr id="16" name="Picture 15">
            <a:extLst>
              <a:ext uri="{FF2B5EF4-FFF2-40B4-BE49-F238E27FC236}">
                <a16:creationId xmlns:a16="http://schemas.microsoft.com/office/drawing/2014/main" id="{21964ADA-0A2A-4A4F-81B8-90BC896ACCE1}"/>
              </a:ext>
            </a:extLst>
          </p:cNvPr>
          <p:cNvPicPr>
            <a:picLocks noChangeAspect="1"/>
          </p:cNvPicPr>
          <p:nvPr/>
        </p:nvPicPr>
        <p:blipFill>
          <a:blip r:embed="rId6"/>
          <a:stretch>
            <a:fillRect/>
          </a:stretch>
        </p:blipFill>
        <p:spPr>
          <a:xfrm>
            <a:off x="304800" y="4648200"/>
            <a:ext cx="3009900" cy="962025"/>
          </a:xfrm>
          <a:prstGeom prst="rect">
            <a:avLst/>
          </a:prstGeom>
        </p:spPr>
      </p:pic>
      <p:pic>
        <p:nvPicPr>
          <p:cNvPr id="19" name="Picture 18">
            <a:extLst>
              <a:ext uri="{FF2B5EF4-FFF2-40B4-BE49-F238E27FC236}">
                <a16:creationId xmlns:a16="http://schemas.microsoft.com/office/drawing/2014/main" id="{1EED82F0-7779-4DD5-A313-3E5A7A5C45EA}"/>
              </a:ext>
            </a:extLst>
          </p:cNvPr>
          <p:cNvPicPr>
            <a:picLocks noChangeAspect="1"/>
          </p:cNvPicPr>
          <p:nvPr/>
        </p:nvPicPr>
        <p:blipFill>
          <a:blip r:embed="rId7"/>
          <a:stretch>
            <a:fillRect/>
          </a:stretch>
        </p:blipFill>
        <p:spPr>
          <a:xfrm>
            <a:off x="5353436" y="4724400"/>
            <a:ext cx="3028564" cy="885825"/>
          </a:xfrm>
          <a:prstGeom prst="rect">
            <a:avLst/>
          </a:prstGeom>
        </p:spPr>
      </p:pic>
      <p:pic>
        <p:nvPicPr>
          <p:cNvPr id="21" name="Picture 20">
            <a:extLst>
              <a:ext uri="{FF2B5EF4-FFF2-40B4-BE49-F238E27FC236}">
                <a16:creationId xmlns:a16="http://schemas.microsoft.com/office/drawing/2014/main" id="{C0822E26-3D14-42D7-8C1D-2E129F6AE7FE}"/>
              </a:ext>
            </a:extLst>
          </p:cNvPr>
          <p:cNvPicPr>
            <a:picLocks noChangeAspect="1"/>
          </p:cNvPicPr>
          <p:nvPr/>
        </p:nvPicPr>
        <p:blipFill>
          <a:blip r:embed="rId8"/>
          <a:stretch>
            <a:fillRect/>
          </a:stretch>
        </p:blipFill>
        <p:spPr>
          <a:xfrm>
            <a:off x="3624399" y="4876800"/>
            <a:ext cx="895350" cy="676275"/>
          </a:xfrm>
          <a:prstGeom prst="rect">
            <a:avLst/>
          </a:prstGeom>
        </p:spPr>
      </p:pic>
      <p:pic>
        <p:nvPicPr>
          <p:cNvPr id="23" name="Picture 22">
            <a:extLst>
              <a:ext uri="{FF2B5EF4-FFF2-40B4-BE49-F238E27FC236}">
                <a16:creationId xmlns:a16="http://schemas.microsoft.com/office/drawing/2014/main" id="{0BFCE618-70CE-4026-AC1A-59940F4F0586}"/>
              </a:ext>
            </a:extLst>
          </p:cNvPr>
          <p:cNvPicPr>
            <a:picLocks noChangeAspect="1"/>
          </p:cNvPicPr>
          <p:nvPr/>
        </p:nvPicPr>
        <p:blipFill>
          <a:blip r:embed="rId9"/>
          <a:stretch>
            <a:fillRect/>
          </a:stretch>
        </p:blipFill>
        <p:spPr>
          <a:xfrm>
            <a:off x="3038475" y="5791200"/>
            <a:ext cx="3057525" cy="933450"/>
          </a:xfrm>
          <a:prstGeom prst="rect">
            <a:avLst/>
          </a:prstGeom>
        </p:spPr>
      </p:pic>
    </p:spTree>
    <p:extLst>
      <p:ext uri="{BB962C8B-B14F-4D97-AF65-F5344CB8AC3E}">
        <p14:creationId xmlns:p14="http://schemas.microsoft.com/office/powerpoint/2010/main" val="27000113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anim calcmode="lin" valueType="num">
                                      <p:cBhvr>
                                        <p:cTn id="43" dur="1000" fill="hold"/>
                                        <p:tgtEl>
                                          <p:spTgt spid="19"/>
                                        </p:tgtEl>
                                        <p:attrNameLst>
                                          <p:attrName>ppt_x</p:attrName>
                                        </p:attrNameLst>
                                      </p:cBhvr>
                                      <p:tavLst>
                                        <p:tav tm="0">
                                          <p:val>
                                            <p:strVal val="#ppt_x"/>
                                          </p:val>
                                        </p:tav>
                                        <p:tav tm="100000">
                                          <p:val>
                                            <p:strVal val="#ppt_x"/>
                                          </p:val>
                                        </p:tav>
                                      </p:tavLst>
                                    </p:anim>
                                    <p:anim calcmode="lin" valueType="num">
                                      <p:cBhvr>
                                        <p:cTn id="4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BFF75C46-297D-4C18-979E-26FF6AD691BC}"/>
              </a:ext>
            </a:extLst>
          </p:cNvPr>
          <p:cNvSpPr txBox="1">
            <a:spLocks/>
          </p:cNvSpPr>
          <p:nvPr/>
        </p:nvSpPr>
        <p:spPr>
          <a:xfrm>
            <a:off x="457200" y="152400"/>
            <a:ext cx="8229600" cy="49611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en-US" sz="3200">
                <a:solidFill>
                  <a:srgbClr val="00B0F0"/>
                </a:solidFill>
                <a:latin typeface="Times New Roman" pitchFamily="18" charset="0"/>
                <a:cs typeface="Times New Roman" pitchFamily="18" charset="0"/>
              </a:rPr>
              <a:t>CONSTANT PRESSURE OR DIESEL CYCLE</a:t>
            </a:r>
            <a:endParaRPr lang="en-US" sz="3200" dirty="0">
              <a:solidFill>
                <a:srgbClr val="00B0F0"/>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7D280ACF-8322-4A31-B254-DBEC037F6AA0}"/>
              </a:ext>
            </a:extLst>
          </p:cNvPr>
          <p:cNvPicPr>
            <a:picLocks noChangeAspect="1"/>
          </p:cNvPicPr>
          <p:nvPr/>
        </p:nvPicPr>
        <p:blipFill>
          <a:blip r:embed="rId2"/>
          <a:stretch>
            <a:fillRect/>
          </a:stretch>
        </p:blipFill>
        <p:spPr>
          <a:xfrm>
            <a:off x="533400" y="876490"/>
            <a:ext cx="4895850" cy="342710"/>
          </a:xfrm>
          <a:prstGeom prst="rect">
            <a:avLst/>
          </a:prstGeom>
        </p:spPr>
      </p:pic>
      <p:pic>
        <p:nvPicPr>
          <p:cNvPr id="4" name="Picture 3">
            <a:extLst>
              <a:ext uri="{FF2B5EF4-FFF2-40B4-BE49-F238E27FC236}">
                <a16:creationId xmlns:a16="http://schemas.microsoft.com/office/drawing/2014/main" id="{1B108A45-CEDA-413E-B795-3CBB1294087A}"/>
              </a:ext>
            </a:extLst>
          </p:cNvPr>
          <p:cNvPicPr>
            <a:picLocks noChangeAspect="1"/>
          </p:cNvPicPr>
          <p:nvPr/>
        </p:nvPicPr>
        <p:blipFill>
          <a:blip r:embed="rId3"/>
          <a:stretch>
            <a:fillRect/>
          </a:stretch>
        </p:blipFill>
        <p:spPr>
          <a:xfrm>
            <a:off x="6477000" y="857250"/>
            <a:ext cx="1849967" cy="723900"/>
          </a:xfrm>
          <a:prstGeom prst="rect">
            <a:avLst/>
          </a:prstGeom>
        </p:spPr>
      </p:pic>
      <p:pic>
        <p:nvPicPr>
          <p:cNvPr id="12" name="Picture 11">
            <a:extLst>
              <a:ext uri="{FF2B5EF4-FFF2-40B4-BE49-F238E27FC236}">
                <a16:creationId xmlns:a16="http://schemas.microsoft.com/office/drawing/2014/main" id="{73BCA3F1-2DE6-4CE5-84C3-592AF59CEAAC}"/>
              </a:ext>
            </a:extLst>
          </p:cNvPr>
          <p:cNvPicPr>
            <a:picLocks noChangeAspect="1"/>
          </p:cNvPicPr>
          <p:nvPr/>
        </p:nvPicPr>
        <p:blipFill>
          <a:blip r:embed="rId4"/>
          <a:stretch>
            <a:fillRect/>
          </a:stretch>
        </p:blipFill>
        <p:spPr>
          <a:xfrm>
            <a:off x="1676400" y="1610731"/>
            <a:ext cx="4364651" cy="766763"/>
          </a:xfrm>
          <a:prstGeom prst="rect">
            <a:avLst/>
          </a:prstGeom>
        </p:spPr>
      </p:pic>
      <p:pic>
        <p:nvPicPr>
          <p:cNvPr id="15" name="Picture 14">
            <a:extLst>
              <a:ext uri="{FF2B5EF4-FFF2-40B4-BE49-F238E27FC236}">
                <a16:creationId xmlns:a16="http://schemas.microsoft.com/office/drawing/2014/main" id="{A5D0C689-10C6-4B35-B866-F998F13EE0BD}"/>
              </a:ext>
            </a:extLst>
          </p:cNvPr>
          <p:cNvPicPr>
            <a:picLocks noChangeAspect="1"/>
          </p:cNvPicPr>
          <p:nvPr/>
        </p:nvPicPr>
        <p:blipFill>
          <a:blip r:embed="rId5"/>
          <a:stretch>
            <a:fillRect/>
          </a:stretch>
        </p:blipFill>
        <p:spPr>
          <a:xfrm>
            <a:off x="2362200" y="2438400"/>
            <a:ext cx="2264347" cy="766763"/>
          </a:xfrm>
          <a:prstGeom prst="rect">
            <a:avLst/>
          </a:prstGeom>
        </p:spPr>
      </p:pic>
      <p:pic>
        <p:nvPicPr>
          <p:cNvPr id="17" name="Picture 16">
            <a:extLst>
              <a:ext uri="{FF2B5EF4-FFF2-40B4-BE49-F238E27FC236}">
                <a16:creationId xmlns:a16="http://schemas.microsoft.com/office/drawing/2014/main" id="{3028039C-CA55-4FDF-85CC-F938F6846C3C}"/>
              </a:ext>
            </a:extLst>
          </p:cNvPr>
          <p:cNvPicPr>
            <a:picLocks noChangeAspect="1"/>
          </p:cNvPicPr>
          <p:nvPr/>
        </p:nvPicPr>
        <p:blipFill>
          <a:blip r:embed="rId6"/>
          <a:stretch>
            <a:fillRect/>
          </a:stretch>
        </p:blipFill>
        <p:spPr>
          <a:xfrm>
            <a:off x="1699215" y="3276600"/>
            <a:ext cx="3101385" cy="766763"/>
          </a:xfrm>
          <a:prstGeom prst="rect">
            <a:avLst/>
          </a:prstGeom>
        </p:spPr>
      </p:pic>
      <p:pic>
        <p:nvPicPr>
          <p:cNvPr id="19" name="Picture 18">
            <a:extLst>
              <a:ext uri="{FF2B5EF4-FFF2-40B4-BE49-F238E27FC236}">
                <a16:creationId xmlns:a16="http://schemas.microsoft.com/office/drawing/2014/main" id="{2D02D7A3-DDEC-460D-A803-31A511BC7B42}"/>
              </a:ext>
            </a:extLst>
          </p:cNvPr>
          <p:cNvPicPr>
            <a:picLocks noChangeAspect="1"/>
          </p:cNvPicPr>
          <p:nvPr/>
        </p:nvPicPr>
        <p:blipFill>
          <a:blip r:embed="rId7"/>
          <a:stretch>
            <a:fillRect/>
          </a:stretch>
        </p:blipFill>
        <p:spPr>
          <a:xfrm>
            <a:off x="295275" y="4210050"/>
            <a:ext cx="8553450" cy="742950"/>
          </a:xfrm>
          <a:prstGeom prst="rect">
            <a:avLst/>
          </a:prstGeom>
        </p:spPr>
      </p:pic>
    </p:spTree>
    <p:extLst>
      <p:ext uri="{BB962C8B-B14F-4D97-AF65-F5344CB8AC3E}">
        <p14:creationId xmlns:p14="http://schemas.microsoft.com/office/powerpoint/2010/main" val="104137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anim calcmode="lin" valueType="num">
                                      <p:cBhvr>
                                        <p:cTn id="36" dur="1000" fill="hold"/>
                                        <p:tgtEl>
                                          <p:spTgt spid="17"/>
                                        </p:tgtEl>
                                        <p:attrNameLst>
                                          <p:attrName>ppt_x</p:attrName>
                                        </p:attrNameLst>
                                      </p:cBhvr>
                                      <p:tavLst>
                                        <p:tav tm="0">
                                          <p:val>
                                            <p:strVal val="#ppt_x"/>
                                          </p:val>
                                        </p:tav>
                                        <p:tav tm="100000">
                                          <p:val>
                                            <p:strVal val="#ppt_x"/>
                                          </p:val>
                                        </p:tav>
                                      </p:tavLst>
                                    </p:anim>
                                    <p:anim calcmode="lin" valueType="num">
                                      <p:cBhvr>
                                        <p:cTn id="3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anim calcmode="lin" valueType="num">
                                      <p:cBhvr>
                                        <p:cTn id="43" dur="1000" fill="hold"/>
                                        <p:tgtEl>
                                          <p:spTgt spid="19"/>
                                        </p:tgtEl>
                                        <p:attrNameLst>
                                          <p:attrName>ppt_x</p:attrName>
                                        </p:attrNameLst>
                                      </p:cBhvr>
                                      <p:tavLst>
                                        <p:tav tm="0">
                                          <p:val>
                                            <p:strVal val="#ppt_x"/>
                                          </p:val>
                                        </p:tav>
                                        <p:tav tm="100000">
                                          <p:val>
                                            <p:strVal val="#ppt_x"/>
                                          </p:val>
                                        </p:tav>
                                      </p:tavLst>
                                    </p:anim>
                                    <p:anim calcmode="lin" valueType="num">
                                      <p:cBhvr>
                                        <p:cTn id="4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46160D2-7A0A-4901-8553-1C3777C6EEB6}"/>
              </a:ext>
            </a:extLst>
          </p:cNvPr>
          <p:cNvGraphicFramePr/>
          <p:nvPr>
            <p:extLst>
              <p:ext uri="{D42A27DB-BD31-4B8C-83A1-F6EECF244321}">
                <p14:modId xmlns:p14="http://schemas.microsoft.com/office/powerpoint/2010/main" val="2882416791"/>
              </p:ext>
            </p:extLst>
          </p:nvPr>
        </p:nvGraphicFramePr>
        <p:xfrm>
          <a:off x="381000" y="228600"/>
          <a:ext cx="8382000" cy="1524000"/>
        </p:xfrm>
        <a:graphic>
          <a:graphicData uri="http://schemas.openxmlformats.org/drawingml/2006/table">
            <a:tbl>
              <a:tblPr firstRow="1" firstCol="1" bandRow="1">
                <a:tableStyleId>{5C22544A-7EE6-4342-B048-85BDC9FD1C3A}</a:tableStyleId>
              </a:tblPr>
              <a:tblGrid>
                <a:gridCol w="8382000">
                  <a:extLst>
                    <a:ext uri="{9D8B030D-6E8A-4147-A177-3AD203B41FA5}">
                      <a16:colId xmlns:a16="http://schemas.microsoft.com/office/drawing/2014/main" val="3408857682"/>
                    </a:ext>
                  </a:extLst>
                </a:gridCol>
              </a:tblGrid>
              <a:tr h="1524000">
                <a:tc>
                  <a:txBody>
                    <a:bodyPr/>
                    <a:lstStyle/>
                    <a:p>
                      <a:pPr marL="0" marR="0" algn="just" fontAlgn="t">
                        <a:lnSpc>
                          <a:spcPct val="115000"/>
                        </a:lnSpc>
                        <a:spcBef>
                          <a:spcPts val="0"/>
                        </a:spcBef>
                        <a:spcAft>
                          <a:spcPts val="0"/>
                        </a:spcAft>
                      </a:pPr>
                      <a:r>
                        <a:rPr lang="en-US" sz="1800" u="none" strike="noStrike" dirty="0">
                          <a:effectLst/>
                          <a:latin typeface="Times New Roman" panose="02020603050405020304" pitchFamily="18" charset="0"/>
                          <a:cs typeface="Times New Roman" panose="02020603050405020304" pitchFamily="18" charset="0"/>
                        </a:rPr>
                        <a:t>The compression ratio of an ideal diesel cycle is 15. The heat transfer is 1465 kJ/kg of air. Find the pressure and temperature at the end of each process and determine air standard efficiency if the inlet conditions are 300 K and 1 bar. </a:t>
                      </a:r>
                    </a:p>
                    <a:p>
                      <a:pPr marL="0" marR="0" algn="just" fontAlgn="t">
                        <a:lnSpc>
                          <a:spcPct val="115000"/>
                        </a:lnSpc>
                        <a:spcBef>
                          <a:spcPts val="0"/>
                        </a:spcBef>
                        <a:spcAft>
                          <a:spcPts val="0"/>
                        </a:spcAft>
                      </a:pPr>
                      <a:r>
                        <a:rPr lang="en-US" sz="1800" u="none" strike="noStrike" dirty="0">
                          <a:effectLst/>
                          <a:latin typeface="Times New Roman" panose="02020603050405020304" pitchFamily="18" charset="0"/>
                          <a:cs typeface="Times New Roman" panose="02020603050405020304" pitchFamily="18" charset="0"/>
                        </a:rPr>
                        <a:t>Assume C </a:t>
                      </a:r>
                      <a:r>
                        <a:rPr lang="en-US" sz="1800" u="none" strike="noStrike" baseline="-25000" dirty="0">
                          <a:effectLst/>
                          <a:latin typeface="Times New Roman" panose="02020603050405020304" pitchFamily="18" charset="0"/>
                          <a:cs typeface="Times New Roman" panose="02020603050405020304" pitchFamily="18" charset="0"/>
                        </a:rPr>
                        <a:t>v</a:t>
                      </a:r>
                      <a:r>
                        <a:rPr lang="en-US" sz="1800" u="none" strike="noStrike" dirty="0">
                          <a:effectLst/>
                          <a:latin typeface="Times New Roman" panose="02020603050405020304" pitchFamily="18" charset="0"/>
                          <a:cs typeface="Times New Roman" panose="02020603050405020304" pitchFamily="18" charset="0"/>
                        </a:rPr>
                        <a:t> = 0.712 kJ/kg K &amp; R= 287 J/kg K.</a:t>
                      </a:r>
                      <a:endParaRPr lang="en-US" sz="1800" b="0" i="0" u="none" strike="noStrike" dirty="0">
                        <a:effectLst/>
                        <a:latin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2212209140"/>
                  </a:ext>
                </a:extLst>
              </a:tr>
            </a:tbl>
          </a:graphicData>
        </a:graphic>
      </p:graphicFrame>
      <p:pic>
        <p:nvPicPr>
          <p:cNvPr id="5" name="Picture 4">
            <a:extLst>
              <a:ext uri="{FF2B5EF4-FFF2-40B4-BE49-F238E27FC236}">
                <a16:creationId xmlns:a16="http://schemas.microsoft.com/office/drawing/2014/main" id="{3E96FC76-E788-4224-9F0F-597D5C211E52}"/>
              </a:ext>
            </a:extLst>
          </p:cNvPr>
          <p:cNvPicPr>
            <a:picLocks noChangeAspect="1"/>
          </p:cNvPicPr>
          <p:nvPr/>
        </p:nvPicPr>
        <p:blipFill>
          <a:blip r:embed="rId2"/>
          <a:stretch>
            <a:fillRect/>
          </a:stretch>
        </p:blipFill>
        <p:spPr>
          <a:xfrm>
            <a:off x="4638392" y="2133600"/>
            <a:ext cx="4124608" cy="4114800"/>
          </a:xfrm>
          <a:prstGeom prst="rect">
            <a:avLst/>
          </a:prstGeom>
        </p:spPr>
      </p:pic>
      <p:sp>
        <p:nvSpPr>
          <p:cNvPr id="6" name="Content Placeholder 4">
            <a:extLst>
              <a:ext uri="{FF2B5EF4-FFF2-40B4-BE49-F238E27FC236}">
                <a16:creationId xmlns:a16="http://schemas.microsoft.com/office/drawing/2014/main" id="{EF29387B-D754-49F3-8E10-F7B6824725F5}"/>
              </a:ext>
            </a:extLst>
          </p:cNvPr>
          <p:cNvSpPr txBox="1">
            <a:spLocks/>
          </p:cNvSpPr>
          <p:nvPr/>
        </p:nvSpPr>
        <p:spPr>
          <a:xfrm>
            <a:off x="228600" y="1905000"/>
            <a:ext cx="3714751" cy="4572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800" dirty="0">
                <a:latin typeface="Times New Roman" pitchFamily="18" charset="0"/>
                <a:cs typeface="Times New Roman" pitchFamily="18" charset="0"/>
              </a:rPr>
              <a:t>GIVEN DATA –</a:t>
            </a:r>
          </a:p>
          <a:p>
            <a:pPr algn="just"/>
            <a:r>
              <a:rPr lang="en-US" sz="2800" i="1" dirty="0">
                <a:solidFill>
                  <a:prstClr val="black"/>
                </a:solidFill>
                <a:latin typeface="Times New Roman" pitchFamily="18" charset="0"/>
                <a:cs typeface="Times New Roman" pitchFamily="18" charset="0"/>
              </a:rPr>
              <a:t>V</a:t>
            </a:r>
            <a:r>
              <a:rPr lang="en-US" sz="1800" i="1" dirty="0">
                <a:solidFill>
                  <a:prstClr val="black"/>
                </a:solidFill>
                <a:latin typeface="Times New Roman" pitchFamily="18" charset="0"/>
                <a:cs typeface="Times New Roman" pitchFamily="18" charset="0"/>
              </a:rPr>
              <a:t>1 </a:t>
            </a:r>
            <a:r>
              <a:rPr lang="en-US" sz="2800" dirty="0">
                <a:latin typeface="Times New Roman" pitchFamily="18" charset="0"/>
                <a:cs typeface="Times New Roman" pitchFamily="18" charset="0"/>
              </a:rPr>
              <a:t>/</a:t>
            </a:r>
            <a:r>
              <a:rPr lang="en-US" sz="2800" i="1" dirty="0">
                <a:latin typeface="Times New Roman" pitchFamily="18" charset="0"/>
                <a:cs typeface="Times New Roman" pitchFamily="18" charset="0"/>
              </a:rPr>
              <a:t>V</a:t>
            </a:r>
            <a:r>
              <a:rPr lang="en-US" sz="1800" i="1" dirty="0">
                <a:latin typeface="Times New Roman" pitchFamily="18" charset="0"/>
                <a:cs typeface="Times New Roman" pitchFamily="18" charset="0"/>
              </a:rPr>
              <a:t>2</a:t>
            </a:r>
            <a:r>
              <a:rPr lang="en-US" sz="2800" dirty="0">
                <a:latin typeface="Times New Roman" pitchFamily="18" charset="0"/>
                <a:cs typeface="Times New Roman" pitchFamily="18" charset="0"/>
              </a:rPr>
              <a:t> = 15</a:t>
            </a:r>
          </a:p>
          <a:p>
            <a:pPr algn="just"/>
            <a:r>
              <a:rPr lang="en-US" sz="2800" dirty="0">
                <a:latin typeface="Times New Roman" pitchFamily="18" charset="0"/>
                <a:cs typeface="Times New Roman" pitchFamily="18" charset="0"/>
              </a:rPr>
              <a:t>H.A. = 1465 kJ/kg</a:t>
            </a:r>
          </a:p>
          <a:p>
            <a:pPr algn="just"/>
            <a:r>
              <a:rPr lang="en-US" sz="2800" i="1" dirty="0">
                <a:latin typeface="Times New Roman" pitchFamily="18" charset="0"/>
                <a:cs typeface="Times New Roman" pitchFamily="18" charset="0"/>
              </a:rPr>
              <a:t>T</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 300 K</a:t>
            </a:r>
            <a:endParaRPr lang="en-US" sz="2800" b="1" dirty="0">
              <a:solidFill>
                <a:srgbClr val="FF0000"/>
              </a:solidFill>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p</a:t>
            </a:r>
            <a:r>
              <a:rPr lang="en-US" sz="1800" i="1" dirty="0">
                <a:latin typeface="Times New Roman" pitchFamily="18" charset="0"/>
                <a:cs typeface="Times New Roman" pitchFamily="18" charset="0"/>
              </a:rPr>
              <a:t>1</a:t>
            </a:r>
            <a:r>
              <a:rPr lang="en-US" sz="2800" dirty="0">
                <a:latin typeface="Times New Roman" pitchFamily="18" charset="0"/>
                <a:cs typeface="Times New Roman" pitchFamily="18" charset="0"/>
              </a:rPr>
              <a:t> = 1 bar</a:t>
            </a:r>
          </a:p>
          <a:p>
            <a:pPr algn="just"/>
            <a:r>
              <a:rPr lang="en-US" sz="2800" dirty="0">
                <a:latin typeface="Times New Roman" pitchFamily="18" charset="0"/>
                <a:cs typeface="Times New Roman" pitchFamily="18" charset="0"/>
              </a:rPr>
              <a:t>R = 0.287 kJ/kg K</a:t>
            </a:r>
          </a:p>
          <a:p>
            <a:pPr algn="just"/>
            <a:r>
              <a:rPr lang="en-US" sz="2800" dirty="0" err="1">
                <a:latin typeface="Times New Roman" pitchFamily="18" charset="0"/>
                <a:cs typeface="Times New Roman" pitchFamily="18" charset="0"/>
              </a:rPr>
              <a:t>Cv</a:t>
            </a:r>
            <a:r>
              <a:rPr lang="en-US" sz="2800" dirty="0">
                <a:latin typeface="Times New Roman" pitchFamily="18" charset="0"/>
                <a:cs typeface="Times New Roman" pitchFamily="18" charset="0"/>
              </a:rPr>
              <a:t> = 0.712 kJ/kg K</a:t>
            </a:r>
          </a:p>
          <a:p>
            <a:pPr algn="just"/>
            <a:r>
              <a:rPr lang="en-US" sz="2800" dirty="0">
                <a:latin typeface="Times New Roman" pitchFamily="18" charset="0"/>
                <a:cs typeface="Times New Roman" pitchFamily="18" charset="0"/>
              </a:rPr>
              <a:t>Cp – </a:t>
            </a:r>
            <a:r>
              <a:rPr lang="en-US" sz="2800" dirty="0" err="1">
                <a:latin typeface="Times New Roman" pitchFamily="18" charset="0"/>
                <a:cs typeface="Times New Roman" pitchFamily="18" charset="0"/>
              </a:rPr>
              <a:t>Cv</a:t>
            </a:r>
            <a:r>
              <a:rPr lang="en-US" sz="2800" dirty="0">
                <a:latin typeface="Times New Roman" pitchFamily="18" charset="0"/>
                <a:cs typeface="Times New Roman" pitchFamily="18" charset="0"/>
              </a:rPr>
              <a:t> = R </a:t>
            </a:r>
          </a:p>
          <a:p>
            <a:pPr marL="0" indent="0" algn="just">
              <a:buNone/>
            </a:pPr>
            <a:r>
              <a:rPr lang="en-US" sz="2800" dirty="0">
                <a:latin typeface="Times New Roman" pitchFamily="18" charset="0"/>
                <a:cs typeface="Times New Roman" pitchFamily="18" charset="0"/>
              </a:rPr>
              <a:t>    Cp = 1 kJ/kg K</a:t>
            </a:r>
          </a:p>
          <a:p>
            <a:pPr marL="0" indent="0" algn="just">
              <a:buNone/>
            </a:pPr>
            <a:r>
              <a:rPr lang="en-US" sz="2800" dirty="0">
                <a:latin typeface="Times New Roman" pitchFamily="18" charset="0"/>
                <a:cs typeface="Times New Roman" pitchFamily="18" charset="0"/>
              </a:rPr>
              <a:t>      γ = 1.4</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71882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fade">
                                      <p:cBhvr>
                                        <p:cTn id="28" dur="1000"/>
                                        <p:tgtEl>
                                          <p:spTgt spid="6">
                                            <p:txEl>
                                              <p:pRg st="2" end="2"/>
                                            </p:txEl>
                                          </p:spTgt>
                                        </p:tgtEl>
                                      </p:cBhvr>
                                    </p:animEffect>
                                    <p:anim calcmode="lin" valueType="num">
                                      <p:cBhvr>
                                        <p:cTn id="2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animEffect transition="in" filter="fade">
                                      <p:cBhvr>
                                        <p:cTn id="35" dur="1000"/>
                                        <p:tgtEl>
                                          <p:spTgt spid="6">
                                            <p:txEl>
                                              <p:pRg st="3" end="3"/>
                                            </p:txEl>
                                          </p:spTgt>
                                        </p:tgtEl>
                                      </p:cBhvr>
                                    </p:animEffect>
                                    <p:anim calcmode="lin" valueType="num">
                                      <p:cBhvr>
                                        <p:cTn id="36"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Effect transition="in" filter="fade">
                                      <p:cBhvr>
                                        <p:cTn id="42" dur="1000"/>
                                        <p:tgtEl>
                                          <p:spTgt spid="6">
                                            <p:txEl>
                                              <p:pRg st="4" end="4"/>
                                            </p:txEl>
                                          </p:spTgt>
                                        </p:tgtEl>
                                      </p:cBhvr>
                                    </p:animEffect>
                                    <p:anim calcmode="lin" valueType="num">
                                      <p:cBhvr>
                                        <p:cTn id="4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Effect transition="in" filter="fade">
                                      <p:cBhvr>
                                        <p:cTn id="49" dur="1000"/>
                                        <p:tgtEl>
                                          <p:spTgt spid="6">
                                            <p:txEl>
                                              <p:pRg st="5" end="5"/>
                                            </p:txEl>
                                          </p:spTgt>
                                        </p:tgtEl>
                                      </p:cBhvr>
                                    </p:animEffect>
                                    <p:anim calcmode="lin" valueType="num">
                                      <p:cBhvr>
                                        <p:cTn id="5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6" end="6"/>
                                            </p:txEl>
                                          </p:spTgt>
                                        </p:tgtEl>
                                        <p:attrNameLst>
                                          <p:attrName>style.visibility</p:attrName>
                                        </p:attrNameLst>
                                      </p:cBhvr>
                                      <p:to>
                                        <p:strVal val="visible"/>
                                      </p:to>
                                    </p:set>
                                    <p:animEffect transition="in" filter="fade">
                                      <p:cBhvr>
                                        <p:cTn id="56" dur="1000"/>
                                        <p:tgtEl>
                                          <p:spTgt spid="6">
                                            <p:txEl>
                                              <p:pRg st="6" end="6"/>
                                            </p:txEl>
                                          </p:spTgt>
                                        </p:tgtEl>
                                      </p:cBhvr>
                                    </p:animEffect>
                                    <p:anim calcmode="lin" valueType="num">
                                      <p:cBhvr>
                                        <p:cTn id="57"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animEffect transition="in" filter="fade">
                                      <p:cBhvr>
                                        <p:cTn id="63" dur="1000"/>
                                        <p:tgtEl>
                                          <p:spTgt spid="6">
                                            <p:txEl>
                                              <p:pRg st="7" end="7"/>
                                            </p:txEl>
                                          </p:spTgt>
                                        </p:tgtEl>
                                      </p:cBhvr>
                                    </p:animEffect>
                                    <p:anim calcmode="lin" valueType="num">
                                      <p:cBhvr>
                                        <p:cTn id="64"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xEl>
                                              <p:pRg st="8" end="8"/>
                                            </p:txEl>
                                          </p:spTgt>
                                        </p:tgtEl>
                                        <p:attrNameLst>
                                          <p:attrName>style.visibility</p:attrName>
                                        </p:attrNameLst>
                                      </p:cBhvr>
                                      <p:to>
                                        <p:strVal val="visible"/>
                                      </p:to>
                                    </p:set>
                                    <p:animEffect transition="in" filter="fade">
                                      <p:cBhvr>
                                        <p:cTn id="70" dur="1000"/>
                                        <p:tgtEl>
                                          <p:spTgt spid="6">
                                            <p:txEl>
                                              <p:pRg st="8" end="8"/>
                                            </p:txEl>
                                          </p:spTgt>
                                        </p:tgtEl>
                                      </p:cBhvr>
                                    </p:animEffect>
                                    <p:anim calcmode="lin" valueType="num">
                                      <p:cBhvr>
                                        <p:cTn id="71"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6">
                                            <p:txEl>
                                              <p:pRg st="9" end="9"/>
                                            </p:txEl>
                                          </p:spTgt>
                                        </p:tgtEl>
                                        <p:attrNameLst>
                                          <p:attrName>style.visibility</p:attrName>
                                        </p:attrNameLst>
                                      </p:cBhvr>
                                      <p:to>
                                        <p:strVal val="visible"/>
                                      </p:to>
                                    </p:set>
                                    <p:animEffect transition="in" filter="fade">
                                      <p:cBhvr>
                                        <p:cTn id="77" dur="1000"/>
                                        <p:tgtEl>
                                          <p:spTgt spid="6">
                                            <p:txEl>
                                              <p:pRg st="9" end="9"/>
                                            </p:txEl>
                                          </p:spTgt>
                                        </p:tgtEl>
                                      </p:cBhvr>
                                    </p:animEffect>
                                    <p:anim calcmode="lin" valueType="num">
                                      <p:cBhvr>
                                        <p:cTn id="78"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16034</TotalTime>
  <Words>1099</Words>
  <Application>Microsoft Office PowerPoint</Application>
  <PresentationFormat>On-screen Show (4:3)</PresentationFormat>
  <Paragraphs>118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THERMAL ENGINEERING</vt:lpstr>
      <vt:lpstr>CONSTANT PRESSURE OR DIESEL CYCLE</vt:lpstr>
      <vt:lpstr>CONSTANT PRESSURE OR DIESEL CYCLE</vt:lpstr>
      <vt:lpstr>CONSTANT PRESSURE OR DIESEL CYCLE</vt:lpstr>
      <vt:lpstr>CONSTANT PRESSURE OR DIESEL CYCLE</vt:lpstr>
      <vt:lpstr>CONSTANT PRESSURE OR DIESEL CYCLE</vt:lpstr>
      <vt:lpstr>CONSTANT PRESSURE OR DIESEL CYCLE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OF TEXTILE MACHINES II</dc:title>
  <dc:creator>IRSHAD</dc:creator>
  <cp:lastModifiedBy>Irshad Momin</cp:lastModifiedBy>
  <cp:revision>635</cp:revision>
  <dcterms:created xsi:type="dcterms:W3CDTF">2020-06-29T09:30:21Z</dcterms:created>
  <dcterms:modified xsi:type="dcterms:W3CDTF">2022-11-17T09:35:29Z</dcterms:modified>
</cp:coreProperties>
</file>