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41" r:id="rId3"/>
    <p:sldId id="343" r:id="rId4"/>
    <p:sldId id="353" r:id="rId5"/>
    <p:sldId id="344" r:id="rId6"/>
    <p:sldId id="346" r:id="rId7"/>
    <p:sldId id="347" r:id="rId8"/>
    <p:sldId id="354" r:id="rId9"/>
    <p:sldId id="355" r:id="rId10"/>
    <p:sldId id="356" r:id="rId11"/>
    <p:sldId id="357" r:id="rId12"/>
    <p:sldId id="358" r:id="rId13"/>
    <p:sldId id="359" r:id="rId14"/>
    <p:sldId id="360" r:id="rId15"/>
    <p:sldId id="361" r:id="rId16"/>
    <p:sldId id="36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7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9C988-8929-48BC-BB80-A23111B77868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945FCA-AEB8-4DAD-BAEE-1F22FF7E7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AAA9-F223-4199-9DCC-83E6A5077F3E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B577-BF81-4A04-A213-78EF09F3E1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AAA9-F223-4199-9DCC-83E6A5077F3E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B577-BF81-4A04-A213-78EF09F3E1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AAA9-F223-4199-9DCC-83E6A5077F3E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B577-BF81-4A04-A213-78EF09F3E1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AAA9-F223-4199-9DCC-83E6A5077F3E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B577-BF81-4A04-A213-78EF09F3E1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AAA9-F223-4199-9DCC-83E6A5077F3E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B577-BF81-4A04-A213-78EF09F3E1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AAA9-F223-4199-9DCC-83E6A5077F3E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B577-BF81-4A04-A213-78EF09F3E1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AAA9-F223-4199-9DCC-83E6A5077F3E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B577-BF81-4A04-A213-78EF09F3E1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AAA9-F223-4199-9DCC-83E6A5077F3E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B577-BF81-4A04-A213-78EF09F3E1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AAA9-F223-4199-9DCC-83E6A5077F3E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B577-BF81-4A04-A213-78EF09F3E1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AAA9-F223-4199-9DCC-83E6A5077F3E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B577-BF81-4A04-A213-78EF09F3E1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AAA9-F223-4199-9DCC-83E6A5077F3E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B577-BF81-4A04-A213-78EF09F3E1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1AAA9-F223-4199-9DCC-83E6A5077F3E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4B577-BF81-4A04-A213-78EF09F3E1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57200"/>
            <a:ext cx="8382000" cy="99059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THERMAL ENGINEERING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1905000"/>
            <a:ext cx="8153400" cy="4267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UNIT I (B):  AIR STANDARD CYCLES</a:t>
            </a:r>
          </a:p>
          <a:p>
            <a:pPr marL="514350" lvl="0" indent="-514350"/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/>
            <a:r>
              <a:rPr lang="en-US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LECTURE NO.2</a:t>
            </a:r>
          </a:p>
          <a:p>
            <a:pPr marL="514350" lvl="0" indent="-514350"/>
            <a:r>
              <a:rPr lang="en-US" sz="3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OTTO CYCLE</a:t>
            </a:r>
          </a:p>
          <a:p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PRESENTED BY:  Mr. IRSHAD M . MOMIN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493EA3E-C931-4D7A-9178-7E764EE29B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04800"/>
            <a:ext cx="6391275" cy="5810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7C13FB6-847A-4FCB-8BD9-1FA4FD5DA6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066800"/>
            <a:ext cx="6181725" cy="15049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17FB305-829C-4616-9A5D-994B23AAAD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5850" y="2705100"/>
            <a:ext cx="6686550" cy="6477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261F650-5A53-470F-85CF-2D04303292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6800" y="3552825"/>
            <a:ext cx="7010400" cy="10953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785D08A-83B1-4398-ACB6-E9E0CC80CF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52600" y="4857750"/>
            <a:ext cx="5638800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09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1510302-9A73-4B6B-B930-26A7302371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8534400" cy="685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9A7287E-6CB5-409D-9738-3DE84DAED4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914400"/>
            <a:ext cx="3114675" cy="1066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2554162-CCBD-4443-91AE-E67EDDA8C7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75" y="2209800"/>
            <a:ext cx="3324225" cy="395663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6033821-96D9-46DD-B408-C09C2936B1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19650" y="2222762"/>
            <a:ext cx="3790950" cy="356843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2102BF3-4990-4E04-86B3-F4E6B862E0A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57600" y="6096000"/>
            <a:ext cx="4543425" cy="58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84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9D5FBC0-C1EC-48AB-828C-633B9DA3BD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49003"/>
            <a:ext cx="8220075" cy="348479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104499A-4149-439D-AF13-CAA40971CA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4019550"/>
            <a:ext cx="6972300" cy="9334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5BA1BA2-2553-4350-85F6-81D1EAFD2F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600" y="5048250"/>
            <a:ext cx="7067550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009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C6F3293-5BD8-49EB-9A08-C903456B61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25" y="228600"/>
            <a:ext cx="6000750" cy="1485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ED67272-C1E1-44CF-A5E0-96C1D1CFA0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971675"/>
            <a:ext cx="5762625" cy="7715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D8A3A58-904C-45A4-9DB4-16F46DD3BD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0" y="2057400"/>
            <a:ext cx="1971675" cy="9334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1F80238-3086-4911-B6DE-2CE7A0050B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95400" y="3209925"/>
            <a:ext cx="6010275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087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30B44BD-8808-4103-9D49-957A60D2B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5" y="238125"/>
            <a:ext cx="8515350" cy="20478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3F8598E-B3B2-4F2E-8345-14CFE6F9A5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6412" y="2619375"/>
            <a:ext cx="5591175" cy="248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840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04B3CC8-AB47-412A-852B-1B83C5C5BF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" y="304800"/>
            <a:ext cx="3829050" cy="40576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B59F5A1-9C46-47E6-B7F5-FC35ABC2D8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8700" y="180975"/>
            <a:ext cx="4000500" cy="40100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D853B1E-C882-4571-97C1-A2C008DC09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1550" y="4667250"/>
            <a:ext cx="3752850" cy="19621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C25FCF2-7B26-46E0-8007-F1F6090760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" y="5334000"/>
            <a:ext cx="4276725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40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67D2E27-5611-4968-8F24-4313FB5BE4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533400"/>
            <a:ext cx="7104626" cy="1981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8720F99-7F20-4773-AC9F-2FFB2DB0D3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3050" y="2943225"/>
            <a:ext cx="6057900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187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52400"/>
            <a:ext cx="7467600" cy="609600"/>
          </a:xfrm>
        </p:spPr>
        <p:txBody>
          <a:bodyPr>
            <a:noAutofit/>
          </a:bodyPr>
          <a:lstStyle/>
          <a:p>
            <a:pPr marL="514350" indent="-514350"/>
            <a:r>
              <a:rPr lang="en-US" sz="3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CONSTANT VOLUME OR OTTO CYCLE</a:t>
            </a: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57150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Conceived by ‘Otto’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 this cycle petrol, gas and many types of oil engines work. Standard of comparison for internal combustion engines.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Adiabatic compression.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Constant volume heat addition.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Adiabatic expansion.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Constant volume heat rejection.</a:t>
            </a:r>
          </a:p>
          <a:p>
            <a:pPr marL="514350" indent="-514350"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point ‘1’ in the figure represents that cylinder is full of air with volume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pressure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and absolute temp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P-V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T-S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diagram of this cycle is shown in figure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76400" y="152400"/>
            <a:ext cx="6019800" cy="609600"/>
          </a:xfrm>
        </p:spPr>
        <p:txBody>
          <a:bodyPr>
            <a:noAutofit/>
          </a:bodyPr>
          <a:lstStyle/>
          <a:p>
            <a:pPr marL="514350" indent="-514350"/>
            <a:r>
              <a:rPr lang="en-US" sz="3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THE OTTO CYCLE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6F4DD92-4033-4DC4-9960-C5761CC4AB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914400"/>
            <a:ext cx="3757613" cy="406615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1E11FFC-0E7A-47E2-B076-9099FBC821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272" y="914400"/>
            <a:ext cx="3757612" cy="350637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3EAB672-D8E0-4708-B000-5BDBC6D066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5381625"/>
            <a:ext cx="3583912" cy="101917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90800" y="152400"/>
            <a:ext cx="4038600" cy="609600"/>
          </a:xfrm>
        </p:spPr>
        <p:txBody>
          <a:bodyPr>
            <a:noAutofit/>
          </a:bodyPr>
          <a:lstStyle/>
          <a:p>
            <a:pPr marL="514350" indent="-514350"/>
            <a:r>
              <a:rPr lang="en-US" sz="3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THE OTTO CYCLE</a:t>
            </a: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228600" y="1143000"/>
            <a:ext cx="8610600" cy="5181600"/>
          </a:xfrm>
        </p:spPr>
        <p:txBody>
          <a:bodyPr>
            <a:normAutofit/>
          </a:bodyPr>
          <a:lstStyle/>
          <a:p>
            <a:pPr marL="514350" indent="-514350"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Line 1-2 represents the adiabatic compression of air due to which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change to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respectively.</a:t>
            </a:r>
          </a:p>
          <a:p>
            <a:pPr marL="514350" indent="-514350"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Line 2-3 shows the supply of heat to the air at constant volume so that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change to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3    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(since </a:t>
            </a:r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Line 3-4 represents the adiabatic expansion of the air. During expansion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change to a final value of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4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respectively.</a:t>
            </a:r>
          </a:p>
          <a:p>
            <a:pPr marL="514350" indent="-514350"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Line 4-1 shows the rejection of heat by air at constant volume till original state (point 1) reaches.</a:t>
            </a:r>
          </a:p>
          <a:p>
            <a:pPr marL="514350" indent="-514350"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3523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76400" y="152400"/>
            <a:ext cx="6019800" cy="609600"/>
          </a:xfrm>
        </p:spPr>
        <p:txBody>
          <a:bodyPr>
            <a:noAutofit/>
          </a:bodyPr>
          <a:lstStyle/>
          <a:p>
            <a:pPr marL="514350" indent="-514350"/>
            <a:r>
              <a:rPr lang="en-US" sz="3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THE OTTO CYCLE</a:t>
            </a: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228600" y="838200"/>
            <a:ext cx="8610600" cy="5715000"/>
          </a:xfrm>
        </p:spPr>
        <p:txBody>
          <a:bodyPr>
            <a:normAutofit/>
          </a:bodyPr>
          <a:lstStyle/>
          <a:p>
            <a:pPr marL="514350" indent="-514350"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Consider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kg of air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(working substance)</a:t>
            </a:r>
          </a:p>
          <a:p>
            <a:pPr marL="514350" indent="-514350"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Heat addition (supplied) at const volume =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800" i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(T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- T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Heat rejected at constant volume = 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800" i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(T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- T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ctr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Eff.. of Otto cycle = (Work done) / (Heat Addition)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      =  (W)  /  (H.A.)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      = (H.A. – H.R.) / (H.A.)</a:t>
            </a: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- - - - (1)</a:t>
            </a: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F6BA4A4-5064-4226-A748-7D040CF75E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6192" y="4114800"/>
            <a:ext cx="6867208" cy="8191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DE3278F-CAF1-49B8-9AE9-6B28B0369C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5348287"/>
            <a:ext cx="1903518" cy="90011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1BB2F05-D939-4758-86B1-F0801AA40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274638"/>
            <a:ext cx="6858000" cy="63976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EFFICIENCY OF HEAT ENGINE</a:t>
            </a:r>
            <a:endParaRPr lang="en-US" sz="3200" dirty="0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4589FDA7-1598-4F47-86CD-329E5C676D0C}"/>
              </a:ext>
            </a:extLst>
          </p:cNvPr>
          <p:cNvSpPr txBox="1">
            <a:spLocks/>
          </p:cNvSpPr>
          <p:nvPr/>
        </p:nvSpPr>
        <p:spPr>
          <a:xfrm>
            <a:off x="3962400" y="1524000"/>
            <a:ext cx="4876800" cy="48768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Heat Addition (H.A.) = 100 J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Heat Rejection (H.R.) = 70 J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Work done (W) = 30 J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Efficiency of engine =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(output) / (input)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= (W) / (H.A.)</a:t>
            </a:r>
          </a:p>
          <a:p>
            <a:pPr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= (H.A. – H.R.) / (H.A.)</a:t>
            </a:r>
          </a:p>
          <a:p>
            <a:pPr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= (100 – 70) / (100)</a:t>
            </a:r>
          </a:p>
          <a:p>
            <a:pPr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= 30%</a:t>
            </a:r>
          </a:p>
          <a:p>
            <a:pPr algn="just">
              <a:buFont typeface="Arial" pitchFamily="34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3FFB68-88BF-484B-B2C0-EE7933122C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" y="1371600"/>
            <a:ext cx="3157537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07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62200" y="152400"/>
            <a:ext cx="4572000" cy="496116"/>
          </a:xfrm>
        </p:spPr>
        <p:txBody>
          <a:bodyPr>
            <a:noAutofit/>
          </a:bodyPr>
          <a:lstStyle/>
          <a:p>
            <a:pPr marL="514350" indent="-514350"/>
            <a:r>
              <a:rPr lang="en-US" sz="3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THE OTTO CYCLE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7142C4E-C014-4E0C-8EAD-2ED817A7A7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762000"/>
            <a:ext cx="4651906" cy="140493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3040A9E-C5D5-4B42-88F0-24E9E48576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362200"/>
            <a:ext cx="3819525" cy="10668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B2B7A61-6240-4DB3-BE72-2A9848C5ED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9677" y="2362200"/>
            <a:ext cx="3781425" cy="10287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AC471AD-1607-4989-A199-D4462A30055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400" y="3810000"/>
            <a:ext cx="6981825" cy="17240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BC5D5AF-1C5F-4E4F-9422-1D6CB2F10A4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4325" y="5791200"/>
            <a:ext cx="851535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0113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59D942-2526-4360-BAA4-D1751CAFAF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87" y="381000"/>
            <a:ext cx="8505825" cy="5619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4D725B5-0886-47D7-A71A-B825823E6D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1143000"/>
            <a:ext cx="5158452" cy="10953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943A0CF-6B1F-44E0-AE28-E037A52398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3600" y="2600325"/>
            <a:ext cx="5142255" cy="16668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B304998-0E78-49E0-B436-9291ECCE3F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47800" y="4419600"/>
            <a:ext cx="6373505" cy="9144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36D3721-F5FB-4A9D-AB9E-72FBD4E0D8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82725" y="5657850"/>
            <a:ext cx="6061075" cy="43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37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4F37306-B25B-431E-A74B-9F968DBD9A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5" y="228600"/>
            <a:ext cx="8515350" cy="14763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AEBDE51-F648-42CD-912C-16321F3A8F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905000"/>
            <a:ext cx="6191250" cy="10572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623CECF-2C29-4597-8AFD-96D59BA1D0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2438400"/>
            <a:ext cx="3008445" cy="274319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5BCDA0B-F158-4D9B-B48D-6EBFC7B063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000" y="3048000"/>
            <a:ext cx="5067300" cy="132478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B47685F-0ACA-4F44-BCF2-5B406FFE3AD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8125" y="4495800"/>
            <a:ext cx="3038475" cy="13049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2F29AF0-74D2-400C-95BD-01978C0F08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775" y="5915025"/>
            <a:ext cx="3400425" cy="8667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1417D36-D129-4C8D-B303-8234EC92852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36226" y="5714999"/>
            <a:ext cx="4162425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37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15199</TotalTime>
  <Words>406</Words>
  <Application>Microsoft Office PowerPoint</Application>
  <PresentationFormat>On-screen Show (4:3)</PresentationFormat>
  <Paragraphs>47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THERMAL ENGINEERING</vt:lpstr>
      <vt:lpstr>CONSTANT VOLUME OR OTTO CYCLE</vt:lpstr>
      <vt:lpstr>THE OTTO CYCLE</vt:lpstr>
      <vt:lpstr>THE OTTO CYCLE</vt:lpstr>
      <vt:lpstr>THE OTTO CYCLE</vt:lpstr>
      <vt:lpstr>EFFICIENCY OF HEAT ENGINE</vt:lpstr>
      <vt:lpstr>THE OTTO CYCLE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OF TEXTILE MACHINES II</dc:title>
  <dc:creator>IRSHAD</dc:creator>
  <cp:lastModifiedBy>Irshad Momin</cp:lastModifiedBy>
  <cp:revision>604</cp:revision>
  <dcterms:created xsi:type="dcterms:W3CDTF">2020-06-29T09:30:21Z</dcterms:created>
  <dcterms:modified xsi:type="dcterms:W3CDTF">2022-11-07T05:01:00Z</dcterms:modified>
</cp:coreProperties>
</file>