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1" r:id="rId3"/>
    <p:sldId id="343" r:id="rId4"/>
    <p:sldId id="353" r:id="rId5"/>
    <p:sldId id="344" r:id="rId6"/>
    <p:sldId id="346" r:id="rId7"/>
    <p:sldId id="347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9C988-8929-48BC-BB80-A23111B77868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45FCA-AEB8-4DAD-BAEE-1F22FF7E79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AAA9-F223-4199-9DCC-83E6A5077F3E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B577-BF81-4A04-A213-78EF09F3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9905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THERMAL ENGINEERING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4267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UNIT I (B):  AIR STANDARD CYCLES</a:t>
            </a:r>
          </a:p>
          <a:p>
            <a:pPr marL="514350" lvl="0" indent="-514350"/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LECTURE NO.2</a:t>
            </a:r>
          </a:p>
          <a:p>
            <a:pPr marL="514350" lvl="0" indent="-514350"/>
            <a:r>
              <a:rPr lang="en-US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OTTO CYCLE</a:t>
            </a:r>
          </a:p>
          <a:p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PRESENTED BY:  Mr. IRSHAD M . MOMIN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93EA3E-C931-4D7A-9178-7E764EE29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391275" cy="581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C13FB6-847A-4FCB-8BD9-1FA4FD5DA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6181725" cy="1504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7FB305-829C-4616-9A5D-994B23AAAD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850" y="2705100"/>
            <a:ext cx="6686550" cy="647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61F650-5A53-470F-85CF-2D0430329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3552825"/>
            <a:ext cx="7010400" cy="10953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85D08A-83B1-4398-ACB6-E9E0CC80C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4857750"/>
            <a:ext cx="56388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9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510302-9A73-4B6B-B930-26A730237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34400" cy="685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A7287E-6CB5-409D-9738-3DE84DAED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3114675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554162-CCBD-4443-91AE-E67EDDA8C7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5" y="2209800"/>
            <a:ext cx="3324225" cy="39566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033821-96D9-46DD-B408-C09C2936B1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9650" y="2222762"/>
            <a:ext cx="3790950" cy="35684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102BF3-4990-4E04-86B3-F4E6B862E0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6096000"/>
            <a:ext cx="45434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D5FBC0-C1EC-48AB-828C-633B9DA3B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9003"/>
            <a:ext cx="8220075" cy="34847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04499A-4149-439D-AF13-CAA40971C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019550"/>
            <a:ext cx="6972300" cy="933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BA1BA2-2553-4350-85F6-81D1EAFD2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5048250"/>
            <a:ext cx="70675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0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6F3293-5BD8-49EB-9A08-C903456B6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28600"/>
            <a:ext cx="6000750" cy="1485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D67272-C1E1-44CF-A5E0-96C1D1CFA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71675"/>
            <a:ext cx="5762625" cy="771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8A3A58-904C-45A4-9DB4-16F46DD3B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2057400"/>
            <a:ext cx="1971675" cy="933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F80238-3086-4911-B6DE-2CE7A0050B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3209925"/>
            <a:ext cx="60102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8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0B44BD-8808-4103-9D49-957A60D2B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238125"/>
            <a:ext cx="8515350" cy="204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F8598E-B3B2-4F2E-8345-14CFE6F9A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412" y="2619375"/>
            <a:ext cx="55911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4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4B3CC8-AB47-412A-852B-1B83C5C5B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304800"/>
            <a:ext cx="3829050" cy="4057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59F5A1-9C46-47E6-B7F5-FC35ABC2D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180975"/>
            <a:ext cx="4000500" cy="4010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853B1E-C882-4571-97C1-A2C008DC0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50" y="4667250"/>
            <a:ext cx="3752850" cy="1962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25FCF2-7B26-46E0-8007-F1F6090760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334000"/>
            <a:ext cx="42767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7D2E27-5611-4968-8F24-4313FB5BE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7104626" cy="198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720F99-7F20-4773-AC9F-2FFB2DB0D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2943225"/>
            <a:ext cx="60579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609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CONSTANT VOLUME OR OTTO CYCLE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Conceived by ‘Otto’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this cycle petrol, gas and many types of oil engines work. Standard of comparison for internal combustion engines.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Adiabatic compression.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Constant volume heat addition.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Adiabatic expansion.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Constant volume heat rejection.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point ‘1’ in the figure represents that cylinder is full of air with volume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pressure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absolute temp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P-V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T-S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diagram of this cycle is shown in figure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019800" cy="609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OTTO CYCLE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F4DD92-4033-4DC4-9960-C5761CC4A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3757613" cy="40661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E11FFC-0E7A-47E2-B076-9099FBC82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72" y="914400"/>
            <a:ext cx="3757612" cy="35063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EAB672-D8E0-4708-B000-5BDBC6D06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381625"/>
            <a:ext cx="3583912" cy="10191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038600" cy="609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OTTO CYCLE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816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Line 1-2 represents the adiabatic compression of air due to which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change to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Line 2-3 shows the supply of heat to the air at constant volume so that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change to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(since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Line 3-4 represents the adiabatic expansion of the air. During expansion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change to a final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Line 4-1 shows the rejection of heat by air at constant volume till original state (point 1) reaches.</a:t>
            </a: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52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019800" cy="609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OTTO CYCLE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150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kg of air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(working substance)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addition (supplied) at const volume =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rejected at constant volume =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Eff.. of Otto cycle = (Work done) / (Heat Addition)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=  (W)  /  (H.A.)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= (H.A. – H.R.) / (H.A.)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- - - - (1)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6BA4A4-5064-4226-A748-7D040CF75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192" y="4114800"/>
            <a:ext cx="6867208" cy="819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E3278F-CAF1-49B8-9AE9-6B28B0369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5348287"/>
            <a:ext cx="1903518" cy="9001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B2F05-D939-4758-86B1-F0801AA40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6858000" cy="639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EFFICIENCY OF HEAT ENGINE</a:t>
            </a:r>
            <a:endParaRPr lang="en-US" sz="32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589FDA7-1598-4F47-86CD-329E5C676D0C}"/>
              </a:ext>
            </a:extLst>
          </p:cNvPr>
          <p:cNvSpPr txBox="1">
            <a:spLocks/>
          </p:cNvSpPr>
          <p:nvPr/>
        </p:nvSpPr>
        <p:spPr>
          <a:xfrm>
            <a:off x="3962400" y="1524000"/>
            <a:ext cx="48768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Addition (H.A.) = 100 J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Rejection (H.R.) = 70 J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 done (W) = 30 J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Efficiency of engine =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(output) / (input)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= (W) / (H.A.)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= (H.A. – H.R.) / (H.A.)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= (100 – 70) / (100)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= 30%</a:t>
            </a:r>
          </a:p>
          <a:p>
            <a:pPr algn="just">
              <a:buFont typeface="Arial" pitchFamily="34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3FFB68-88BF-484B-B2C0-EE7933122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" y="1371600"/>
            <a:ext cx="3157537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7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152400"/>
            <a:ext cx="4572000" cy="496116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OTTO CYCLE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142C4E-C014-4E0C-8EAD-2ED817A7A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4651906" cy="14049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040A9E-C5D5-4B42-88F0-24E9E4857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362200"/>
            <a:ext cx="3819525" cy="1066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2B7A61-6240-4DB3-BE72-2A9848C5E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677" y="2362200"/>
            <a:ext cx="3781425" cy="10287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C471AD-1607-4989-A199-D4462A3005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3810000"/>
            <a:ext cx="6981825" cy="17240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C5D5AF-1C5F-4E4F-9422-1D6CB2F10A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5" y="5791200"/>
            <a:ext cx="85153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11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59D942-2526-4360-BAA4-D1751CAFA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381000"/>
            <a:ext cx="8505825" cy="561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D725B5-0886-47D7-A71A-B825823E6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143000"/>
            <a:ext cx="5158452" cy="10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43A0CF-6B1F-44E0-AE28-E037A5239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2600325"/>
            <a:ext cx="5142255" cy="1666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304998-0E78-49E0-B436-9291ECCE3F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4419600"/>
            <a:ext cx="6373505" cy="914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6D3721-F5FB-4A9D-AB9E-72FBD4E0D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2725" y="5657850"/>
            <a:ext cx="60610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7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F37306-B25B-431E-A74B-9F968DBD9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228600"/>
            <a:ext cx="8515350" cy="1476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EBDE51-F648-42CD-912C-16321F3A8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05000"/>
            <a:ext cx="6191250" cy="1057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23CECF-2C29-4597-8AFD-96D59BA1D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438400"/>
            <a:ext cx="3008445" cy="2743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BCDA0B-F158-4D9B-B48D-6EBFC7B06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048000"/>
            <a:ext cx="5067300" cy="13247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47685F-0ACA-4F44-BCF2-5B406FFE3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125" y="4495800"/>
            <a:ext cx="3038475" cy="13049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F29AF0-74D2-400C-95BD-01978C0F08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775" y="5915025"/>
            <a:ext cx="3400425" cy="8667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1417D36-D129-4C8D-B303-8234EC9285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6226" y="5714999"/>
            <a:ext cx="41624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15199</TotalTime>
  <Words>406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THERMAL ENGINEERING</vt:lpstr>
      <vt:lpstr>CONSTANT VOLUME OR OTTO CYCLE</vt:lpstr>
      <vt:lpstr>THE OTTO CYCLE</vt:lpstr>
      <vt:lpstr>THE OTTO CYCLE</vt:lpstr>
      <vt:lpstr>THE OTTO CYCLE</vt:lpstr>
      <vt:lpstr>EFFICIENCY OF HEAT ENGINE</vt:lpstr>
      <vt:lpstr>THE OTTO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TEXTILE MACHINES II</dc:title>
  <dc:creator>IRSHAD</dc:creator>
  <cp:lastModifiedBy>Irshad Momin</cp:lastModifiedBy>
  <cp:revision>604</cp:revision>
  <dcterms:created xsi:type="dcterms:W3CDTF">2020-06-29T09:30:21Z</dcterms:created>
  <dcterms:modified xsi:type="dcterms:W3CDTF">2022-11-07T05:01:00Z</dcterms:modified>
</cp:coreProperties>
</file>