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02"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39C988-8929-48BC-BB80-A23111B77868}" type="datetimeFigureOut">
              <a:rPr lang="en-US" smtClean="0"/>
              <a:pPr/>
              <a:t>10/13/2022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945FCA-AEB8-4DAD-BAEE-1F22FF7E79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71AAA9-F223-4199-9DCC-83E6A5077F3E}" type="datetimeFigureOut">
              <a:rPr lang="en-US" smtClean="0"/>
              <a:pPr/>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1AAA9-F223-4199-9DCC-83E6A5077F3E}" type="datetimeFigureOut">
              <a:rPr lang="en-US" smtClean="0"/>
              <a:pPr/>
              <a:t>10/13/2022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4B577-BF81-4A04-A213-78EF09F3E1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8382000" cy="990599"/>
          </a:xfrm>
        </p:spPr>
        <p:txBody>
          <a:bodyPr>
            <a:normAutofit/>
          </a:bodyPr>
          <a:lstStyle/>
          <a:p>
            <a:r>
              <a:rPr lang="en-US" sz="4000" dirty="0">
                <a:solidFill>
                  <a:srgbClr val="FF0000"/>
                </a:solidFill>
                <a:latin typeface="Times New Roman" pitchFamily="18" charset="0"/>
                <a:cs typeface="Times New Roman" pitchFamily="18" charset="0"/>
              </a:rPr>
              <a:t>THERMAL ENGINEERING</a:t>
            </a:r>
          </a:p>
        </p:txBody>
      </p:sp>
      <p:sp>
        <p:nvSpPr>
          <p:cNvPr id="4" name="Subtitle 3"/>
          <p:cNvSpPr>
            <a:spLocks noGrp="1"/>
          </p:cNvSpPr>
          <p:nvPr>
            <p:ph type="subTitle" idx="1"/>
          </p:nvPr>
        </p:nvSpPr>
        <p:spPr>
          <a:xfrm>
            <a:off x="533400" y="1524000"/>
            <a:ext cx="8153400" cy="4724400"/>
          </a:xfrm>
        </p:spPr>
        <p:txBody>
          <a:bodyPr>
            <a:normAutofit/>
          </a:bodyPr>
          <a:lstStyle/>
          <a:p>
            <a:r>
              <a:rPr lang="en-US" dirty="0">
                <a:solidFill>
                  <a:srgbClr val="00B050"/>
                </a:solidFill>
                <a:latin typeface="Times New Roman" pitchFamily="18" charset="0"/>
                <a:cs typeface="Times New Roman" pitchFamily="18" charset="0"/>
              </a:rPr>
              <a:t>UNIT I (B):  AIR STANDARD CYCLES</a:t>
            </a:r>
          </a:p>
          <a:p>
            <a:endParaRPr lang="en-US" dirty="0">
              <a:solidFill>
                <a:srgbClr val="00B0F0"/>
              </a:solidFill>
              <a:latin typeface="Times New Roman" pitchFamily="18" charset="0"/>
              <a:cs typeface="Times New Roman" pitchFamily="18" charset="0"/>
            </a:endParaRPr>
          </a:p>
          <a:p>
            <a:pPr marL="514350" lvl="0" indent="-514350"/>
            <a:r>
              <a:rPr lang="en-US" dirty="0">
                <a:solidFill>
                  <a:srgbClr val="00B0F0"/>
                </a:solidFill>
                <a:latin typeface="Times New Roman" pitchFamily="18" charset="0"/>
                <a:cs typeface="Times New Roman" pitchFamily="18" charset="0"/>
              </a:rPr>
              <a:t>LECTURE NO.1</a:t>
            </a:r>
          </a:p>
          <a:p>
            <a:pPr marL="514350" lvl="0" indent="-514350"/>
            <a:r>
              <a:rPr lang="en-US" sz="3100" dirty="0">
                <a:solidFill>
                  <a:srgbClr val="C00000"/>
                </a:solidFill>
                <a:latin typeface="Times New Roman" pitchFamily="18" charset="0"/>
                <a:cs typeface="Times New Roman" pitchFamily="18" charset="0"/>
              </a:rPr>
              <a:t>INTRODUCTION TO AIR STANDARD CYCLES &amp; CARNOT CYCLE</a:t>
            </a:r>
          </a:p>
          <a:p>
            <a:endParaRPr lang="en-US" dirty="0">
              <a:solidFill>
                <a:srgbClr val="00B0F0"/>
              </a:solidFill>
              <a:latin typeface="Times New Roman" pitchFamily="18" charset="0"/>
              <a:cs typeface="Times New Roman" pitchFamily="18" charset="0"/>
            </a:endParaRPr>
          </a:p>
          <a:p>
            <a:r>
              <a:rPr lang="en-US" dirty="0">
                <a:solidFill>
                  <a:srgbClr val="002060"/>
                </a:solidFill>
                <a:latin typeface="Times New Roman" pitchFamily="18" charset="0"/>
                <a:cs typeface="Times New Roman" pitchFamily="18" charset="0"/>
              </a:rPr>
              <a:t>PRESENTED BY:  Mr. IRSHAD M . MOMIN</a:t>
            </a:r>
            <a:endParaRPr 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838200"/>
            <a:ext cx="8610600" cy="5715000"/>
          </a:xfrm>
        </p:spPr>
        <p:txBody>
          <a:bodyPr>
            <a:normAutofit lnSpcReduction="10000"/>
          </a:bodyPr>
          <a:lstStyle/>
          <a:p>
            <a:pPr marL="514350" indent="-514350" algn="just"/>
            <a:r>
              <a:rPr lang="en-US" sz="2800" dirty="0">
                <a:solidFill>
                  <a:srgbClr val="FF33CC"/>
                </a:solidFill>
                <a:latin typeface="Times New Roman" pitchFamily="18" charset="0"/>
                <a:cs typeface="Times New Roman" pitchFamily="18" charset="0"/>
              </a:rPr>
              <a:t>Stage 3 - Isothermal compression (3-4)</a:t>
            </a:r>
          </a:p>
          <a:p>
            <a:pPr marL="514350" indent="-514350" algn="just"/>
            <a:r>
              <a:rPr lang="en-US" sz="2800" dirty="0">
                <a:latin typeface="Times New Roman" pitchFamily="18" charset="0"/>
                <a:cs typeface="Times New Roman" pitchFamily="18" charset="0"/>
              </a:rPr>
              <a:t>It takes place when sump ‘S’ is applied to the end of cylinder. Heat is rejected during this operation by the working substance is given by,</a:t>
            </a:r>
          </a:p>
          <a:p>
            <a:pPr marL="514350" indent="-514350" algn="ctr">
              <a:buNone/>
            </a:pPr>
            <a:r>
              <a:rPr lang="en-US" sz="2800" i="1" dirty="0">
                <a:latin typeface="Times New Roman" pitchFamily="18" charset="0"/>
                <a:cs typeface="Times New Roman" pitchFamily="18" charset="0"/>
              </a:rPr>
              <a:t>H.R. = R T</a:t>
            </a:r>
            <a:r>
              <a:rPr lang="en-US" sz="1800" i="1" dirty="0">
                <a:latin typeface="Times New Roman" pitchFamily="18" charset="0"/>
                <a:cs typeface="Times New Roman" pitchFamily="18" charset="0"/>
              </a:rPr>
              <a:t>3 </a:t>
            </a:r>
            <a:r>
              <a:rPr lang="en-US" sz="2800" i="1" dirty="0">
                <a:latin typeface="Times New Roman" pitchFamily="18" charset="0"/>
                <a:cs typeface="Times New Roman" pitchFamily="18" charset="0"/>
              </a:rPr>
              <a:t>log</a:t>
            </a:r>
            <a:r>
              <a:rPr lang="en-US" sz="1800" i="1" dirty="0">
                <a:latin typeface="Times New Roman" pitchFamily="18" charset="0"/>
                <a:cs typeface="Times New Roman" pitchFamily="18" charset="0"/>
              </a:rPr>
              <a:t>e</a:t>
            </a:r>
            <a:r>
              <a:rPr lang="en-US" sz="2800" i="1" dirty="0">
                <a:latin typeface="Times New Roman" pitchFamily="18" charset="0"/>
                <a:cs typeface="Times New Roman" pitchFamily="18" charset="0"/>
              </a:rPr>
              <a:t> r   - - - - - - - </a:t>
            </a:r>
            <a:r>
              <a:rPr lang="en-US" sz="2800" dirty="0">
                <a:latin typeface="Times New Roman" pitchFamily="18" charset="0"/>
                <a:cs typeface="Times New Roman" pitchFamily="18" charset="0"/>
              </a:rPr>
              <a:t>(2)      </a:t>
            </a:r>
          </a:p>
          <a:p>
            <a:pPr marL="514350" indent="-514350" algn="ctr">
              <a:buNone/>
            </a:pPr>
            <a:r>
              <a:rPr lang="en-US" sz="2800" dirty="0">
                <a:latin typeface="Times New Roman" pitchFamily="18" charset="0"/>
                <a:cs typeface="Times New Roman" pitchFamily="18" charset="0"/>
              </a:rPr>
              <a:t>where   </a:t>
            </a:r>
            <a:r>
              <a:rPr lang="en-US" sz="2800" i="1" dirty="0">
                <a:latin typeface="Times New Roman" pitchFamily="18" charset="0"/>
                <a:cs typeface="Times New Roman" pitchFamily="18" charset="0"/>
              </a:rPr>
              <a:t>r</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3 </a:t>
            </a:r>
            <a:r>
              <a:rPr lang="en-US" sz="2800" i="1" dirty="0">
                <a:latin typeface="Times New Roman" pitchFamily="18" charset="0"/>
                <a:cs typeface="Times New Roman" pitchFamily="18" charset="0"/>
              </a:rPr>
              <a:t>/</a:t>
            </a:r>
            <a:r>
              <a:rPr lang="en-US" sz="1800" i="1" dirty="0">
                <a:latin typeface="Times New Roman" pitchFamily="18" charset="0"/>
                <a:cs typeface="Times New Roman" pitchFamily="18" charset="0"/>
              </a:rPr>
              <a:t>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4 </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compression ratio</a:t>
            </a:r>
          </a:p>
          <a:p>
            <a:pPr marL="514350" indent="-514350" algn="just"/>
            <a:r>
              <a:rPr lang="en-US" sz="2800" dirty="0">
                <a:solidFill>
                  <a:srgbClr val="FF33CC"/>
                </a:solidFill>
                <a:latin typeface="Times New Roman" pitchFamily="18" charset="0"/>
                <a:cs typeface="Times New Roman" pitchFamily="18" charset="0"/>
              </a:rPr>
              <a:t>Stage 4 – Adiabatic compression (4-1)</a:t>
            </a:r>
          </a:p>
          <a:p>
            <a:pPr marL="514350" indent="-514350" algn="just"/>
            <a:r>
              <a:rPr lang="en-US" sz="2800" dirty="0">
                <a:latin typeface="Times New Roman" pitchFamily="18" charset="0"/>
                <a:cs typeface="Times New Roman" pitchFamily="18" charset="0"/>
              </a:rPr>
              <a:t>It represents repeated application of non-conducting cover and adiabatic compression due to which temp increases from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4</a:t>
            </a:r>
            <a:r>
              <a:rPr lang="en-US" sz="2800" dirty="0">
                <a:latin typeface="Times New Roman" pitchFamily="18" charset="0"/>
                <a:cs typeface="Times New Roman" pitchFamily="18" charset="0"/>
              </a:rPr>
              <a:t> to</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a:t>
            </a:r>
          </a:p>
          <a:p>
            <a:pPr marL="514350" indent="-514350" algn="just"/>
            <a:r>
              <a:rPr lang="en-US" sz="2800" dirty="0">
                <a:latin typeface="Times New Roman" pitchFamily="18" charset="0"/>
                <a:cs typeface="Times New Roman" pitchFamily="18" charset="0"/>
              </a:rPr>
              <a:t>Ratio of expansion during isotherm 1-2 and ratio of compression during isotherm 3-4 must be equal to get a closed cycle.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1000"/>
                                        <p:tgtEl>
                                          <p:spTgt spid="8">
                                            <p:txEl>
                                              <p:pRg st="3" end="3"/>
                                            </p:txEl>
                                          </p:spTgt>
                                        </p:tgtEl>
                                      </p:cBhvr>
                                    </p:animEffect>
                                    <p:anim calcmode="lin" valueType="num">
                                      <p:cBhvr>
                                        <p:cTn id="20"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fade">
                                      <p:cBhvr>
                                        <p:cTn id="26" dur="1000"/>
                                        <p:tgtEl>
                                          <p:spTgt spid="8">
                                            <p:txEl>
                                              <p:pRg st="4" end="4"/>
                                            </p:txEl>
                                          </p:spTgt>
                                        </p:tgtEl>
                                      </p:cBhvr>
                                    </p:animEffect>
                                    <p:anim calcmode="lin" valueType="num">
                                      <p:cBhvr>
                                        <p:cTn id="27"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5" end="5"/>
                                            </p:txEl>
                                          </p:spTgt>
                                        </p:tgtEl>
                                        <p:attrNameLst>
                                          <p:attrName>style.visibility</p:attrName>
                                        </p:attrNameLst>
                                      </p:cBhvr>
                                      <p:to>
                                        <p:strVal val="visible"/>
                                      </p:to>
                                    </p:set>
                                    <p:animEffect transition="in" filter="fade">
                                      <p:cBhvr>
                                        <p:cTn id="33" dur="1000"/>
                                        <p:tgtEl>
                                          <p:spTgt spid="8">
                                            <p:txEl>
                                              <p:pRg st="5" end="5"/>
                                            </p:txEl>
                                          </p:spTgt>
                                        </p:tgtEl>
                                      </p:cBhvr>
                                    </p:animEffect>
                                    <p:anim calcmode="lin" valueType="num">
                                      <p:cBhvr>
                                        <p:cTn id="34"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xEl>
                                              <p:pRg st="6" end="6"/>
                                            </p:txEl>
                                          </p:spTgt>
                                        </p:tgtEl>
                                        <p:attrNameLst>
                                          <p:attrName>style.visibility</p:attrName>
                                        </p:attrNameLst>
                                      </p:cBhvr>
                                      <p:to>
                                        <p:strVal val="visible"/>
                                      </p:to>
                                    </p:set>
                                    <p:animEffect transition="in" filter="fade">
                                      <p:cBhvr>
                                        <p:cTn id="40" dur="1000"/>
                                        <p:tgtEl>
                                          <p:spTgt spid="8">
                                            <p:txEl>
                                              <p:pRg st="6" end="6"/>
                                            </p:txEl>
                                          </p:spTgt>
                                        </p:tgtEl>
                                      </p:cBhvr>
                                    </p:animEffect>
                                    <p:anim calcmode="lin" valueType="num">
                                      <p:cBhvr>
                                        <p:cTn id="41"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BB2F05-D939-4758-86B1-F0801AA402B6}"/>
              </a:ext>
            </a:extLst>
          </p:cNvPr>
          <p:cNvSpPr>
            <a:spLocks noGrp="1"/>
          </p:cNvSpPr>
          <p:nvPr>
            <p:ph type="title"/>
          </p:nvPr>
        </p:nvSpPr>
        <p:spPr>
          <a:xfrm>
            <a:off x="1219200" y="274638"/>
            <a:ext cx="6858000" cy="639762"/>
          </a:xfrm>
        </p:spPr>
        <p:txBody>
          <a:bodyPr>
            <a:normAutofit/>
          </a:bodyPr>
          <a:lstStyle/>
          <a:p>
            <a:r>
              <a:rPr lang="en-US" sz="3200" dirty="0">
                <a:solidFill>
                  <a:srgbClr val="00B0F0"/>
                </a:solidFill>
                <a:latin typeface="Times New Roman" pitchFamily="18" charset="0"/>
                <a:cs typeface="Times New Roman" pitchFamily="18" charset="0"/>
              </a:rPr>
              <a:t>EFFICIENCY OF HEAT ENGINE</a:t>
            </a:r>
            <a:endParaRPr lang="en-US" sz="3200" dirty="0"/>
          </a:p>
        </p:txBody>
      </p:sp>
      <p:sp>
        <p:nvSpPr>
          <p:cNvPr id="6" name="Content Placeholder 4">
            <a:extLst>
              <a:ext uri="{FF2B5EF4-FFF2-40B4-BE49-F238E27FC236}">
                <a16:creationId xmlns:a16="http://schemas.microsoft.com/office/drawing/2014/main" id="{4589FDA7-1598-4F47-86CD-329E5C676D0C}"/>
              </a:ext>
            </a:extLst>
          </p:cNvPr>
          <p:cNvSpPr txBox="1">
            <a:spLocks/>
          </p:cNvSpPr>
          <p:nvPr/>
        </p:nvSpPr>
        <p:spPr>
          <a:xfrm>
            <a:off x="3962400" y="1524000"/>
            <a:ext cx="4876800" cy="48768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800" dirty="0">
                <a:latin typeface="Times New Roman" pitchFamily="18" charset="0"/>
                <a:cs typeface="Times New Roman" pitchFamily="18" charset="0"/>
              </a:rPr>
              <a:t>Heat Addition (H.A.) = 100 J</a:t>
            </a:r>
          </a:p>
          <a:p>
            <a:pPr algn="just"/>
            <a:r>
              <a:rPr lang="en-US" sz="2800" dirty="0">
                <a:latin typeface="Times New Roman" pitchFamily="18" charset="0"/>
                <a:cs typeface="Times New Roman" pitchFamily="18" charset="0"/>
              </a:rPr>
              <a:t>Heat Rejection (H.R.) = 70 J</a:t>
            </a:r>
          </a:p>
          <a:p>
            <a:pPr algn="just"/>
            <a:r>
              <a:rPr lang="en-US" sz="2800" dirty="0">
                <a:latin typeface="Times New Roman" pitchFamily="18" charset="0"/>
                <a:cs typeface="Times New Roman" pitchFamily="18" charset="0"/>
              </a:rPr>
              <a:t>Work done (W) = 30 J</a:t>
            </a:r>
          </a:p>
          <a:p>
            <a:pPr algn="just"/>
            <a:r>
              <a:rPr lang="en-US" sz="2800" dirty="0">
                <a:latin typeface="Times New Roman" pitchFamily="18" charset="0"/>
                <a:cs typeface="Times New Roman" pitchFamily="18" charset="0"/>
              </a:rPr>
              <a:t>Efficiency of engine =</a:t>
            </a:r>
          </a:p>
          <a:p>
            <a:pPr marL="0" indent="0" algn="just">
              <a:buNone/>
            </a:pPr>
            <a:r>
              <a:rPr lang="en-US" sz="2800" dirty="0">
                <a:latin typeface="Times New Roman" pitchFamily="18" charset="0"/>
                <a:cs typeface="Times New Roman" pitchFamily="18" charset="0"/>
              </a:rPr>
              <a:t>       (output) / (input)</a:t>
            </a:r>
          </a:p>
          <a:p>
            <a:pPr marL="0" indent="0" algn="just">
              <a:buNone/>
            </a:pPr>
            <a:r>
              <a:rPr lang="en-US" sz="2800" dirty="0">
                <a:latin typeface="Times New Roman" pitchFamily="18" charset="0"/>
                <a:cs typeface="Times New Roman" pitchFamily="18" charset="0"/>
              </a:rPr>
              <a:t>        = (W) / (H.A.)</a:t>
            </a:r>
          </a:p>
          <a:p>
            <a:pPr algn="just">
              <a:buNone/>
            </a:pPr>
            <a:r>
              <a:rPr lang="en-US" sz="2800" dirty="0">
                <a:latin typeface="Times New Roman" pitchFamily="18" charset="0"/>
                <a:cs typeface="Times New Roman" pitchFamily="18" charset="0"/>
              </a:rPr>
              <a:t>        = (H.A. – H.R.) / (H.A.)</a:t>
            </a:r>
          </a:p>
          <a:p>
            <a:pPr algn="just">
              <a:buNone/>
            </a:pPr>
            <a:r>
              <a:rPr lang="en-US" sz="2800" dirty="0">
                <a:latin typeface="Times New Roman" pitchFamily="18" charset="0"/>
                <a:cs typeface="Times New Roman" pitchFamily="18" charset="0"/>
              </a:rPr>
              <a:t>        = (100 – 70) / (100)</a:t>
            </a:r>
          </a:p>
          <a:p>
            <a:pPr algn="just">
              <a:buNone/>
            </a:pPr>
            <a:r>
              <a:rPr lang="en-US" sz="2800" dirty="0">
                <a:latin typeface="Times New Roman" pitchFamily="18" charset="0"/>
                <a:cs typeface="Times New Roman" pitchFamily="18" charset="0"/>
              </a:rPr>
              <a:t>        = 30%</a:t>
            </a:r>
          </a:p>
          <a:p>
            <a:pPr algn="just">
              <a:buFont typeface="Arial" pitchFamily="34" charset="0"/>
              <a:buNone/>
            </a:pPr>
            <a:endParaRPr lang="en-US" sz="2800" dirty="0">
              <a:latin typeface="Times New Roman" pitchFamily="18" charset="0"/>
              <a:cs typeface="Times New Roman" pitchFamily="18" charset="0"/>
            </a:endParaRPr>
          </a:p>
          <a:p>
            <a:pPr algn="just">
              <a:buFont typeface="Arial" pitchFamily="34" charset="0"/>
              <a:buNone/>
            </a:pPr>
            <a:endParaRPr lang="en-US" sz="2800" dirty="0">
              <a:latin typeface="Times New Roman" pitchFamily="18" charset="0"/>
              <a:cs typeface="Times New Roman" pitchFamily="18" charset="0"/>
            </a:endParaRPr>
          </a:p>
        </p:txBody>
      </p:sp>
      <p:pic>
        <p:nvPicPr>
          <p:cNvPr id="7" name="Picture 6">
            <a:extLst>
              <a:ext uri="{FF2B5EF4-FFF2-40B4-BE49-F238E27FC236}">
                <a16:creationId xmlns:a16="http://schemas.microsoft.com/office/drawing/2014/main" id="{D73FFB68-88BF-484B-B2C0-EE7933122C5A}"/>
              </a:ext>
            </a:extLst>
          </p:cNvPr>
          <p:cNvPicPr>
            <a:picLocks noChangeAspect="1"/>
          </p:cNvPicPr>
          <p:nvPr/>
        </p:nvPicPr>
        <p:blipFill>
          <a:blip r:embed="rId2"/>
          <a:stretch>
            <a:fillRect/>
          </a:stretch>
        </p:blipFill>
        <p:spPr>
          <a:xfrm>
            <a:off x="472440" y="1371600"/>
            <a:ext cx="3157537" cy="4781550"/>
          </a:xfrm>
          <a:prstGeom prst="rect">
            <a:avLst/>
          </a:prstGeom>
        </p:spPr>
      </p:pic>
    </p:spTree>
    <p:extLst>
      <p:ext uri="{BB962C8B-B14F-4D97-AF65-F5344CB8AC3E}">
        <p14:creationId xmlns:p14="http://schemas.microsoft.com/office/powerpoint/2010/main" val="59807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1000"/>
                                        <p:tgtEl>
                                          <p:spTgt spid="6">
                                            <p:txEl>
                                              <p:pRg st="3" end="3"/>
                                            </p:txEl>
                                          </p:spTgt>
                                        </p:tgtEl>
                                      </p:cBhvr>
                                    </p:animEffect>
                                    <p:anim calcmode="lin" valueType="num">
                                      <p:cBhvr>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fade">
                                      <p:cBhvr>
                                        <p:cTn id="29" dur="1000"/>
                                        <p:tgtEl>
                                          <p:spTgt spid="6">
                                            <p:txEl>
                                              <p:pRg st="4" end="4"/>
                                            </p:txEl>
                                          </p:spTgt>
                                        </p:tgtEl>
                                      </p:cBhvr>
                                    </p:animEffect>
                                    <p:anim calcmode="lin" valueType="num">
                                      <p:cBhvr>
                                        <p:cTn id="3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5" end="5"/>
                                            </p:txEl>
                                          </p:spTgt>
                                        </p:tgtEl>
                                        <p:attrNameLst>
                                          <p:attrName>style.visibility</p:attrName>
                                        </p:attrNameLst>
                                      </p:cBhvr>
                                      <p:to>
                                        <p:strVal val="visible"/>
                                      </p:to>
                                    </p:set>
                                    <p:animEffect transition="in" filter="fade">
                                      <p:cBhvr>
                                        <p:cTn id="34" dur="1000"/>
                                        <p:tgtEl>
                                          <p:spTgt spid="6">
                                            <p:txEl>
                                              <p:pRg st="5" end="5"/>
                                            </p:txEl>
                                          </p:spTgt>
                                        </p:tgtEl>
                                      </p:cBhvr>
                                    </p:animEffect>
                                    <p:anim calcmode="lin" valueType="num">
                                      <p:cBhvr>
                                        <p:cTn id="3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Effect transition="in" filter="fade">
                                      <p:cBhvr>
                                        <p:cTn id="41" dur="1000"/>
                                        <p:tgtEl>
                                          <p:spTgt spid="6">
                                            <p:txEl>
                                              <p:pRg st="6" end="6"/>
                                            </p:txEl>
                                          </p:spTgt>
                                        </p:tgtEl>
                                      </p:cBhvr>
                                    </p:animEffect>
                                    <p:anim calcmode="lin" valueType="num">
                                      <p:cBhvr>
                                        <p:cTn id="42"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Effect transition="in" filter="fade">
                                      <p:cBhvr>
                                        <p:cTn id="46" dur="1000"/>
                                        <p:tgtEl>
                                          <p:spTgt spid="6">
                                            <p:txEl>
                                              <p:pRg st="7" end="7"/>
                                            </p:txEl>
                                          </p:spTgt>
                                        </p:tgtEl>
                                      </p:cBhvr>
                                    </p:animEffect>
                                    <p:anim calcmode="lin" valueType="num">
                                      <p:cBhvr>
                                        <p:cTn id="4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animEffect transition="in" filter="fade">
                                      <p:cBhvr>
                                        <p:cTn id="51" dur="1000"/>
                                        <p:tgtEl>
                                          <p:spTgt spid="6">
                                            <p:txEl>
                                              <p:pRg st="8" end="8"/>
                                            </p:txEl>
                                          </p:spTgt>
                                        </p:tgtEl>
                                      </p:cBhvr>
                                    </p:animEffect>
                                    <p:anim calcmode="lin" valueType="num">
                                      <p:cBhvr>
                                        <p:cTn id="52"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152400"/>
            <a:ext cx="45720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838200"/>
            <a:ext cx="8610600" cy="5715000"/>
          </a:xfrm>
        </p:spPr>
        <p:txBody>
          <a:bodyPr>
            <a:normAutofit lnSpcReduction="10000"/>
          </a:bodyPr>
          <a:lstStyle/>
          <a:p>
            <a:pPr marL="514350" indent="-514350" algn="just"/>
            <a:r>
              <a:rPr lang="en-US" sz="2800" dirty="0">
                <a:solidFill>
                  <a:srgbClr val="FF33CC"/>
                </a:solidFill>
                <a:latin typeface="Times New Roman" pitchFamily="18" charset="0"/>
                <a:cs typeface="Times New Roman" pitchFamily="18" charset="0"/>
              </a:rPr>
              <a:t>Efficiency of Carnot cycle</a:t>
            </a:r>
          </a:p>
          <a:p>
            <a:pPr marL="0" indent="0" algn="ctr">
              <a:buNone/>
            </a:pPr>
            <a:r>
              <a:rPr lang="en-US" sz="2800" dirty="0">
                <a:latin typeface="Times New Roman" pitchFamily="18" charset="0"/>
                <a:cs typeface="Times New Roman" pitchFamily="18" charset="0"/>
              </a:rPr>
              <a:t>Efficiency of Carnot cycle =  (output) / (input)</a:t>
            </a:r>
          </a:p>
          <a:p>
            <a:pPr marL="0" indent="0" algn="ctr">
              <a:buNone/>
            </a:pPr>
            <a:r>
              <a:rPr lang="en-US" sz="2800" dirty="0">
                <a:latin typeface="Times New Roman" pitchFamily="18" charset="0"/>
                <a:cs typeface="Times New Roman" pitchFamily="18" charset="0"/>
              </a:rPr>
              <a:t>        = (Work done) / (Heat Addition)</a:t>
            </a:r>
          </a:p>
          <a:p>
            <a:pPr marL="0" indent="0">
              <a:buNone/>
            </a:pPr>
            <a:r>
              <a:rPr lang="en-US" sz="2800" dirty="0">
                <a:latin typeface="Times New Roman" pitchFamily="18" charset="0"/>
                <a:cs typeface="Times New Roman" pitchFamily="18" charset="0"/>
              </a:rPr>
              <a:t>                         =  (W)  /  (H.A.)</a:t>
            </a:r>
          </a:p>
          <a:p>
            <a:pPr>
              <a:buNone/>
            </a:pPr>
            <a:r>
              <a:rPr lang="en-US" sz="2800" dirty="0">
                <a:latin typeface="Times New Roman" pitchFamily="18" charset="0"/>
                <a:cs typeface="Times New Roman" pitchFamily="18" charset="0"/>
              </a:rPr>
              <a:t>                         = (H.A. – H.R.) / (H.A.)</a:t>
            </a:r>
          </a:p>
          <a:p>
            <a:pPr algn="ctr">
              <a:buNone/>
            </a:pPr>
            <a:r>
              <a:rPr lang="en-US" sz="2800" dirty="0">
                <a:latin typeface="Times New Roman" pitchFamily="18" charset="0"/>
                <a:cs typeface="Times New Roman" pitchFamily="18" charset="0"/>
              </a:rPr>
              <a:t>Substituting equation (1) and (2) in above we get,</a:t>
            </a:r>
          </a:p>
          <a:p>
            <a:pPr marL="0" indent="0" algn="ctr">
              <a:buNone/>
            </a:pPr>
            <a:r>
              <a:rPr lang="en-US" sz="2800" dirty="0">
                <a:latin typeface="Times New Roman" pitchFamily="18" charset="0"/>
                <a:cs typeface="Times New Roman" pitchFamily="18" charset="0"/>
              </a:rPr>
              <a:t> Efficiency = (</a:t>
            </a:r>
            <a:r>
              <a:rPr lang="en-US" sz="2800" i="1" dirty="0">
                <a:latin typeface="Times New Roman" pitchFamily="18" charset="0"/>
                <a:cs typeface="Times New Roman" pitchFamily="18" charset="0"/>
              </a:rPr>
              <a:t>R T</a:t>
            </a:r>
            <a:r>
              <a:rPr lang="en-US" sz="1800" i="1" dirty="0">
                <a:latin typeface="Times New Roman" pitchFamily="18" charset="0"/>
                <a:cs typeface="Times New Roman" pitchFamily="18" charset="0"/>
              </a:rPr>
              <a:t>1 </a:t>
            </a:r>
            <a:r>
              <a:rPr lang="en-US" sz="2800" i="1" dirty="0">
                <a:latin typeface="Times New Roman" pitchFamily="18" charset="0"/>
                <a:cs typeface="Times New Roman" pitchFamily="18" charset="0"/>
              </a:rPr>
              <a:t>log</a:t>
            </a:r>
            <a:r>
              <a:rPr lang="en-US" sz="1800" i="1" dirty="0">
                <a:latin typeface="Times New Roman" pitchFamily="18" charset="0"/>
                <a:cs typeface="Times New Roman" pitchFamily="18" charset="0"/>
              </a:rPr>
              <a:t>e</a:t>
            </a:r>
            <a:r>
              <a:rPr lang="en-US" sz="2800" i="1" dirty="0">
                <a:latin typeface="Times New Roman" pitchFamily="18" charset="0"/>
                <a:cs typeface="Times New Roman" pitchFamily="18" charset="0"/>
              </a:rPr>
              <a:t> r</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R T</a:t>
            </a:r>
            <a:r>
              <a:rPr lang="en-US" sz="1800" i="1" dirty="0">
                <a:latin typeface="Times New Roman" pitchFamily="18" charset="0"/>
                <a:cs typeface="Times New Roman" pitchFamily="18" charset="0"/>
              </a:rPr>
              <a:t>3 </a:t>
            </a:r>
            <a:r>
              <a:rPr lang="en-US" sz="2800" i="1" dirty="0">
                <a:latin typeface="Times New Roman" pitchFamily="18" charset="0"/>
                <a:cs typeface="Times New Roman" pitchFamily="18" charset="0"/>
              </a:rPr>
              <a:t>log</a:t>
            </a:r>
            <a:r>
              <a:rPr lang="en-US" sz="1800" i="1" dirty="0">
                <a:latin typeface="Times New Roman" pitchFamily="18" charset="0"/>
                <a:cs typeface="Times New Roman" pitchFamily="18" charset="0"/>
              </a:rPr>
              <a:t>e</a:t>
            </a:r>
            <a:r>
              <a:rPr lang="en-US" sz="2800" i="1" dirty="0">
                <a:latin typeface="Times New Roman" pitchFamily="18" charset="0"/>
                <a:cs typeface="Times New Roman" pitchFamily="18" charset="0"/>
              </a:rPr>
              <a:t> r</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R T</a:t>
            </a:r>
            <a:r>
              <a:rPr lang="en-US" sz="1800" i="1" dirty="0">
                <a:latin typeface="Times New Roman" pitchFamily="18" charset="0"/>
                <a:cs typeface="Times New Roman" pitchFamily="18" charset="0"/>
              </a:rPr>
              <a:t>1 </a:t>
            </a:r>
            <a:r>
              <a:rPr lang="en-US" sz="2800" i="1" dirty="0">
                <a:latin typeface="Times New Roman" pitchFamily="18" charset="0"/>
                <a:cs typeface="Times New Roman" pitchFamily="18" charset="0"/>
              </a:rPr>
              <a:t>log</a:t>
            </a:r>
            <a:r>
              <a:rPr lang="en-US" sz="1800" i="1" dirty="0">
                <a:latin typeface="Times New Roman" pitchFamily="18" charset="0"/>
                <a:cs typeface="Times New Roman" pitchFamily="18" charset="0"/>
              </a:rPr>
              <a:t>e</a:t>
            </a:r>
            <a:r>
              <a:rPr lang="en-US" sz="2800" i="1" dirty="0">
                <a:latin typeface="Times New Roman" pitchFamily="18" charset="0"/>
                <a:cs typeface="Times New Roman" pitchFamily="18" charset="0"/>
              </a:rPr>
              <a:t> r </a:t>
            </a:r>
            <a:r>
              <a:rPr lang="en-US" sz="2800" dirty="0">
                <a:latin typeface="Times New Roman" pitchFamily="18" charset="0"/>
                <a:cs typeface="Times New Roman" pitchFamily="18" charset="0"/>
              </a:rPr>
              <a:t>)</a:t>
            </a:r>
            <a:endParaRPr lang="en-US" sz="2800" dirty="0">
              <a:solidFill>
                <a:srgbClr val="FF33CC"/>
              </a:solidFill>
              <a:latin typeface="Times New Roman" pitchFamily="18" charset="0"/>
              <a:cs typeface="Times New Roman" pitchFamily="18" charset="0"/>
            </a:endParaRPr>
          </a:p>
          <a:p>
            <a:pPr marL="0" indent="0">
              <a:buNone/>
            </a:pPr>
            <a:r>
              <a:rPr lang="en-US" sz="2800" dirty="0">
                <a:solidFill>
                  <a:srgbClr val="FF33CC"/>
                </a:solidFill>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a:t>
            </a:r>
          </a:p>
          <a:p>
            <a:pPr marL="0" indent="0">
              <a:buNone/>
            </a:pPr>
            <a:r>
              <a:rPr lang="en-US" sz="2800" dirty="0">
                <a:latin typeface="Times New Roman" pitchFamily="18" charset="0"/>
                <a:cs typeface="Times New Roman" pitchFamily="18" charset="0"/>
              </a:rPr>
              <a:t>                         = (</a:t>
            </a:r>
            <a:r>
              <a:rPr lang="en-US" sz="2800" i="1" dirty="0" err="1">
                <a:latin typeface="Times New Roman" pitchFamily="18" charset="0"/>
                <a:cs typeface="Times New Roman" pitchFamily="18" charset="0"/>
              </a:rPr>
              <a:t>T</a:t>
            </a:r>
            <a:r>
              <a:rPr lang="en-US" sz="1800" i="1" dirty="0" err="1">
                <a:latin typeface="Times New Roman" pitchFamily="18" charset="0"/>
                <a:cs typeface="Times New Roman" pitchFamily="18" charset="0"/>
              </a:rPr>
              <a:t>max</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a:t>
            </a:r>
            <a:r>
              <a:rPr lang="en-US" sz="1800" i="1" dirty="0" err="1">
                <a:latin typeface="Times New Roman" pitchFamily="18" charset="0"/>
                <a:cs typeface="Times New Roman" pitchFamily="18" charset="0"/>
              </a:rPr>
              <a:t>min</a:t>
            </a:r>
            <a:r>
              <a:rPr lang="en-US" sz="2800" dirty="0">
                <a:latin typeface="Times New Roman" pitchFamily="18" charset="0"/>
                <a:cs typeface="Times New Roman" pitchFamily="18" charset="0"/>
              </a:rPr>
              <a:t>) / (</a:t>
            </a:r>
            <a:r>
              <a:rPr lang="en-US" sz="2800" i="1" dirty="0" err="1">
                <a:latin typeface="Times New Roman" pitchFamily="18" charset="0"/>
                <a:cs typeface="Times New Roman" pitchFamily="18" charset="0"/>
              </a:rPr>
              <a:t>T</a:t>
            </a:r>
            <a:r>
              <a:rPr lang="en-US" sz="1800" i="1" dirty="0" err="1">
                <a:latin typeface="Times New Roman" pitchFamily="18" charset="0"/>
                <a:cs typeface="Times New Roman" pitchFamily="18" charset="0"/>
              </a:rPr>
              <a:t>max</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From this equation – if temp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3 </a:t>
            </a:r>
            <a:r>
              <a:rPr lang="en-US" sz="2800" dirty="0">
                <a:latin typeface="Times New Roman" pitchFamily="18" charset="0"/>
                <a:cs typeface="Times New Roman" pitchFamily="18" charset="0"/>
              </a:rPr>
              <a:t> decreases eff. increases and it becomes 100% if  </a:t>
            </a:r>
            <a:r>
              <a:rPr kumimoji="0" lang="en-US" sz="2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a:t>
            </a:r>
            <a:r>
              <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3 </a:t>
            </a:r>
            <a:r>
              <a:rPr lang="en-US" sz="2800" dirty="0">
                <a:latin typeface="Times New Roman" pitchFamily="18" charset="0"/>
                <a:cs typeface="Times New Roman" pitchFamily="18" charset="0"/>
              </a:rPr>
              <a:t>becomes absolute zero, which is impossible to attain.</a:t>
            </a:r>
          </a:p>
        </p:txBody>
      </p:sp>
    </p:spTree>
    <p:extLst>
      <p:ext uri="{BB962C8B-B14F-4D97-AF65-F5344CB8AC3E}">
        <p14:creationId xmlns:p14="http://schemas.microsoft.com/office/powerpoint/2010/main" val="27000113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1000"/>
                                        <p:tgtEl>
                                          <p:spTgt spid="8">
                                            <p:txEl>
                                              <p:pRg st="2" end="2"/>
                                            </p:txEl>
                                          </p:spTgt>
                                        </p:tgtEl>
                                      </p:cBhvr>
                                    </p:animEffect>
                                    <p:anim calcmode="lin" valueType="num">
                                      <p:cBhvr>
                                        <p:cTn id="13"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1000"/>
                                        <p:tgtEl>
                                          <p:spTgt spid="8">
                                            <p:txEl>
                                              <p:pRg st="3" end="3"/>
                                            </p:txEl>
                                          </p:spTgt>
                                        </p:tgtEl>
                                      </p:cBhvr>
                                    </p:animEffect>
                                    <p:anim calcmode="lin" valueType="num">
                                      <p:cBhvr>
                                        <p:cTn id="20"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1000"/>
                                        <p:tgtEl>
                                          <p:spTgt spid="8">
                                            <p:txEl>
                                              <p:pRg st="4" end="4"/>
                                            </p:txEl>
                                          </p:spTgt>
                                        </p:tgtEl>
                                      </p:cBhvr>
                                    </p:animEffect>
                                    <p:anim calcmode="lin" valueType="num">
                                      <p:cBhvr>
                                        <p:cTn id="25"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
                                            <p:txEl>
                                              <p:pRg st="6" end="6"/>
                                            </p:txEl>
                                          </p:spTgt>
                                        </p:tgtEl>
                                        <p:attrNameLst>
                                          <p:attrName>style.visibility</p:attrName>
                                        </p:attrNameLst>
                                      </p:cBhvr>
                                      <p:to>
                                        <p:strVal val="visible"/>
                                      </p:to>
                                    </p:set>
                                    <p:animEffect transition="in" filter="fade">
                                      <p:cBhvr>
                                        <p:cTn id="36" dur="1000"/>
                                        <p:tgtEl>
                                          <p:spTgt spid="8">
                                            <p:txEl>
                                              <p:pRg st="6" end="6"/>
                                            </p:txEl>
                                          </p:spTgt>
                                        </p:tgtEl>
                                      </p:cBhvr>
                                    </p:animEffect>
                                    <p:anim calcmode="lin" valueType="num">
                                      <p:cBhvr>
                                        <p:cTn id="37"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8">
                                            <p:txEl>
                                              <p:pRg st="6" end="6"/>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1000"/>
                                        <p:tgtEl>
                                          <p:spTgt spid="8">
                                            <p:txEl>
                                              <p:pRg st="7" end="7"/>
                                            </p:txEl>
                                          </p:spTgt>
                                        </p:tgtEl>
                                      </p:cBhvr>
                                    </p:animEffect>
                                    <p:anim calcmode="lin" valueType="num">
                                      <p:cBhvr>
                                        <p:cTn id="42"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7" end="7"/>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8">
                                            <p:txEl>
                                              <p:pRg st="8" end="8"/>
                                            </p:txEl>
                                          </p:spTgt>
                                        </p:tgtEl>
                                        <p:attrNameLst>
                                          <p:attrName>style.visibility</p:attrName>
                                        </p:attrNameLst>
                                      </p:cBhvr>
                                      <p:to>
                                        <p:strVal val="visible"/>
                                      </p:to>
                                    </p:set>
                                    <p:animEffect transition="in" filter="fade">
                                      <p:cBhvr>
                                        <p:cTn id="46" dur="1000"/>
                                        <p:tgtEl>
                                          <p:spTgt spid="8">
                                            <p:txEl>
                                              <p:pRg st="8" end="8"/>
                                            </p:txEl>
                                          </p:spTgt>
                                        </p:tgtEl>
                                      </p:cBhvr>
                                    </p:animEffect>
                                    <p:anim calcmode="lin" valueType="num">
                                      <p:cBhvr>
                                        <p:cTn id="47"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8">
                                            <p:txEl>
                                              <p:pRg st="9" end="9"/>
                                            </p:txEl>
                                          </p:spTgt>
                                        </p:tgtEl>
                                        <p:attrNameLst>
                                          <p:attrName>style.visibility</p:attrName>
                                        </p:attrNameLst>
                                      </p:cBhvr>
                                      <p:to>
                                        <p:strVal val="visible"/>
                                      </p:to>
                                    </p:set>
                                    <p:animEffect transition="in" filter="fade">
                                      <p:cBhvr>
                                        <p:cTn id="53" dur="1000"/>
                                        <p:tgtEl>
                                          <p:spTgt spid="8">
                                            <p:txEl>
                                              <p:pRg st="9" end="9"/>
                                            </p:txEl>
                                          </p:spTgt>
                                        </p:tgtEl>
                                      </p:cBhvr>
                                    </p:animEffect>
                                    <p:anim calcmode="lin" valueType="num">
                                      <p:cBhvr>
                                        <p:cTn id="54"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838200"/>
            <a:ext cx="8610600" cy="2819400"/>
          </a:xfrm>
        </p:spPr>
        <p:txBody>
          <a:bodyPr>
            <a:normAutofit/>
          </a:bodyPr>
          <a:lstStyle/>
          <a:p>
            <a:pPr algn="just"/>
            <a:r>
              <a:rPr lang="en-US" sz="2800" dirty="0">
                <a:latin typeface="Times New Roman" pitchFamily="18" charset="0"/>
                <a:cs typeface="Times New Roman" pitchFamily="18" charset="0"/>
              </a:rPr>
              <a:t>It is not possible to produce an engine working on Carnot cycle as it necessitates the piston to travel very slowly during first portion of the forward stroke (isothermal expansion) and to travel more quickly during the remainder of the stroke (adiabatic expansion) which however is not practicable.</a:t>
            </a:r>
          </a:p>
        </p:txBody>
      </p:sp>
    </p:spTree>
    <p:extLst>
      <p:ext uri="{BB962C8B-B14F-4D97-AF65-F5344CB8AC3E}">
        <p14:creationId xmlns:p14="http://schemas.microsoft.com/office/powerpoint/2010/main" val="318361061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FAA01C-0E0C-4AE3-9B2C-7506D4E8C2E4}"/>
              </a:ext>
            </a:extLst>
          </p:cNvPr>
          <p:cNvPicPr>
            <a:picLocks noChangeAspect="1"/>
          </p:cNvPicPr>
          <p:nvPr/>
        </p:nvPicPr>
        <p:blipFill>
          <a:blip r:embed="rId2"/>
          <a:stretch>
            <a:fillRect/>
          </a:stretch>
        </p:blipFill>
        <p:spPr>
          <a:xfrm>
            <a:off x="295275" y="381000"/>
            <a:ext cx="8553450" cy="1019175"/>
          </a:xfrm>
          <a:prstGeom prst="rect">
            <a:avLst/>
          </a:prstGeom>
        </p:spPr>
      </p:pic>
      <p:pic>
        <p:nvPicPr>
          <p:cNvPr id="9" name="Picture 8">
            <a:extLst>
              <a:ext uri="{FF2B5EF4-FFF2-40B4-BE49-F238E27FC236}">
                <a16:creationId xmlns:a16="http://schemas.microsoft.com/office/drawing/2014/main" id="{031608AE-69B6-405F-8997-A4FE0DAE38D9}"/>
              </a:ext>
            </a:extLst>
          </p:cNvPr>
          <p:cNvPicPr>
            <a:picLocks noChangeAspect="1"/>
          </p:cNvPicPr>
          <p:nvPr/>
        </p:nvPicPr>
        <p:blipFill>
          <a:blip r:embed="rId3"/>
          <a:stretch>
            <a:fillRect/>
          </a:stretch>
        </p:blipFill>
        <p:spPr>
          <a:xfrm>
            <a:off x="3505200" y="1881187"/>
            <a:ext cx="5486459" cy="862013"/>
          </a:xfrm>
          <a:prstGeom prst="rect">
            <a:avLst/>
          </a:prstGeom>
        </p:spPr>
      </p:pic>
      <p:pic>
        <p:nvPicPr>
          <p:cNvPr id="11" name="Picture 10">
            <a:extLst>
              <a:ext uri="{FF2B5EF4-FFF2-40B4-BE49-F238E27FC236}">
                <a16:creationId xmlns:a16="http://schemas.microsoft.com/office/drawing/2014/main" id="{B4405A66-9EFD-4650-9190-84645A67A135}"/>
              </a:ext>
            </a:extLst>
          </p:cNvPr>
          <p:cNvPicPr>
            <a:picLocks noChangeAspect="1"/>
          </p:cNvPicPr>
          <p:nvPr/>
        </p:nvPicPr>
        <p:blipFill>
          <a:blip r:embed="rId4"/>
          <a:stretch>
            <a:fillRect/>
          </a:stretch>
        </p:blipFill>
        <p:spPr>
          <a:xfrm>
            <a:off x="3409950" y="3181350"/>
            <a:ext cx="5581650" cy="857250"/>
          </a:xfrm>
          <a:prstGeom prst="rect">
            <a:avLst/>
          </a:prstGeom>
        </p:spPr>
      </p:pic>
      <p:pic>
        <p:nvPicPr>
          <p:cNvPr id="13" name="Picture 12">
            <a:extLst>
              <a:ext uri="{FF2B5EF4-FFF2-40B4-BE49-F238E27FC236}">
                <a16:creationId xmlns:a16="http://schemas.microsoft.com/office/drawing/2014/main" id="{93ECA31A-0179-4D78-81AF-34D0D7CA0AE3}"/>
              </a:ext>
            </a:extLst>
          </p:cNvPr>
          <p:cNvPicPr>
            <a:picLocks noChangeAspect="1"/>
          </p:cNvPicPr>
          <p:nvPr/>
        </p:nvPicPr>
        <p:blipFill>
          <a:blip r:embed="rId5"/>
          <a:stretch>
            <a:fillRect/>
          </a:stretch>
        </p:blipFill>
        <p:spPr>
          <a:xfrm>
            <a:off x="3619500" y="4638675"/>
            <a:ext cx="5143500" cy="1838325"/>
          </a:xfrm>
          <a:prstGeom prst="rect">
            <a:avLst/>
          </a:prstGeom>
        </p:spPr>
      </p:pic>
      <p:pic>
        <p:nvPicPr>
          <p:cNvPr id="2" name="Picture 1">
            <a:extLst>
              <a:ext uri="{FF2B5EF4-FFF2-40B4-BE49-F238E27FC236}">
                <a16:creationId xmlns:a16="http://schemas.microsoft.com/office/drawing/2014/main" id="{14198CFC-C1A0-44F8-BE62-A4DE711D00E7}"/>
              </a:ext>
            </a:extLst>
          </p:cNvPr>
          <p:cNvPicPr>
            <a:picLocks noChangeAspect="1"/>
          </p:cNvPicPr>
          <p:nvPr/>
        </p:nvPicPr>
        <p:blipFill>
          <a:blip r:embed="rId6"/>
          <a:stretch>
            <a:fillRect/>
          </a:stretch>
        </p:blipFill>
        <p:spPr>
          <a:xfrm>
            <a:off x="158872" y="2412342"/>
            <a:ext cx="2770134" cy="2376216"/>
          </a:xfrm>
          <a:prstGeom prst="rect">
            <a:avLst/>
          </a:prstGeom>
        </p:spPr>
      </p:pic>
    </p:spTree>
    <p:extLst>
      <p:ext uri="{BB962C8B-B14F-4D97-AF65-F5344CB8AC3E}">
        <p14:creationId xmlns:p14="http://schemas.microsoft.com/office/powerpoint/2010/main" val="371626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4093A9F-6833-4E6E-BF2B-30A16BCCF68E}"/>
              </a:ext>
            </a:extLst>
          </p:cNvPr>
          <p:cNvPicPr>
            <a:picLocks noChangeAspect="1"/>
          </p:cNvPicPr>
          <p:nvPr/>
        </p:nvPicPr>
        <p:blipFill>
          <a:blip r:embed="rId2"/>
          <a:stretch>
            <a:fillRect/>
          </a:stretch>
        </p:blipFill>
        <p:spPr>
          <a:xfrm>
            <a:off x="309562" y="228600"/>
            <a:ext cx="8524875" cy="2076450"/>
          </a:xfrm>
          <a:prstGeom prst="rect">
            <a:avLst/>
          </a:prstGeom>
        </p:spPr>
      </p:pic>
      <p:pic>
        <p:nvPicPr>
          <p:cNvPr id="5" name="Picture 4">
            <a:extLst>
              <a:ext uri="{FF2B5EF4-FFF2-40B4-BE49-F238E27FC236}">
                <a16:creationId xmlns:a16="http://schemas.microsoft.com/office/drawing/2014/main" id="{D66A3518-0242-44F3-8F9D-B871BB4F6177}"/>
              </a:ext>
            </a:extLst>
          </p:cNvPr>
          <p:cNvPicPr>
            <a:picLocks noChangeAspect="1"/>
          </p:cNvPicPr>
          <p:nvPr/>
        </p:nvPicPr>
        <p:blipFill>
          <a:blip r:embed="rId3"/>
          <a:stretch>
            <a:fillRect/>
          </a:stretch>
        </p:blipFill>
        <p:spPr>
          <a:xfrm>
            <a:off x="328612" y="2514600"/>
            <a:ext cx="8486775" cy="609600"/>
          </a:xfrm>
          <a:prstGeom prst="rect">
            <a:avLst/>
          </a:prstGeom>
        </p:spPr>
      </p:pic>
      <p:pic>
        <p:nvPicPr>
          <p:cNvPr id="7" name="Picture 6">
            <a:extLst>
              <a:ext uri="{FF2B5EF4-FFF2-40B4-BE49-F238E27FC236}">
                <a16:creationId xmlns:a16="http://schemas.microsoft.com/office/drawing/2014/main" id="{D8FEB628-7D83-4AD5-AC5F-C5B0D3DFE765}"/>
              </a:ext>
            </a:extLst>
          </p:cNvPr>
          <p:cNvPicPr>
            <a:picLocks noChangeAspect="1"/>
          </p:cNvPicPr>
          <p:nvPr/>
        </p:nvPicPr>
        <p:blipFill>
          <a:blip r:embed="rId4"/>
          <a:stretch>
            <a:fillRect/>
          </a:stretch>
        </p:blipFill>
        <p:spPr>
          <a:xfrm>
            <a:off x="1326358" y="3301418"/>
            <a:ext cx="6598442" cy="3327982"/>
          </a:xfrm>
          <a:prstGeom prst="rect">
            <a:avLst/>
          </a:prstGeom>
        </p:spPr>
      </p:pic>
    </p:spTree>
    <p:extLst>
      <p:ext uri="{BB962C8B-B14F-4D97-AF65-F5344CB8AC3E}">
        <p14:creationId xmlns:p14="http://schemas.microsoft.com/office/powerpoint/2010/main" val="409854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4C6D55C-5A8C-434C-8ABE-AC97A3FD3040}"/>
              </a:ext>
            </a:extLst>
          </p:cNvPr>
          <p:cNvPicPr>
            <a:picLocks noChangeAspect="1"/>
          </p:cNvPicPr>
          <p:nvPr/>
        </p:nvPicPr>
        <p:blipFill>
          <a:blip r:embed="rId2"/>
          <a:stretch>
            <a:fillRect/>
          </a:stretch>
        </p:blipFill>
        <p:spPr>
          <a:xfrm>
            <a:off x="1876425" y="228600"/>
            <a:ext cx="5391150" cy="1457325"/>
          </a:xfrm>
          <a:prstGeom prst="rect">
            <a:avLst/>
          </a:prstGeom>
        </p:spPr>
      </p:pic>
      <p:pic>
        <p:nvPicPr>
          <p:cNvPr id="5" name="Picture 4">
            <a:extLst>
              <a:ext uri="{FF2B5EF4-FFF2-40B4-BE49-F238E27FC236}">
                <a16:creationId xmlns:a16="http://schemas.microsoft.com/office/drawing/2014/main" id="{3A7C2084-0F69-45AB-B9BA-A9E9F8135E9A}"/>
              </a:ext>
            </a:extLst>
          </p:cNvPr>
          <p:cNvPicPr>
            <a:picLocks noChangeAspect="1"/>
          </p:cNvPicPr>
          <p:nvPr/>
        </p:nvPicPr>
        <p:blipFill>
          <a:blip r:embed="rId3"/>
          <a:stretch>
            <a:fillRect/>
          </a:stretch>
        </p:blipFill>
        <p:spPr>
          <a:xfrm>
            <a:off x="1681162" y="1905000"/>
            <a:ext cx="5781675" cy="809625"/>
          </a:xfrm>
          <a:prstGeom prst="rect">
            <a:avLst/>
          </a:prstGeom>
        </p:spPr>
      </p:pic>
      <p:pic>
        <p:nvPicPr>
          <p:cNvPr id="7" name="Picture 6">
            <a:extLst>
              <a:ext uri="{FF2B5EF4-FFF2-40B4-BE49-F238E27FC236}">
                <a16:creationId xmlns:a16="http://schemas.microsoft.com/office/drawing/2014/main" id="{A22C00FF-ADA4-4DD6-8044-2EFAA47BB6F6}"/>
              </a:ext>
            </a:extLst>
          </p:cNvPr>
          <p:cNvPicPr>
            <a:picLocks noChangeAspect="1"/>
          </p:cNvPicPr>
          <p:nvPr/>
        </p:nvPicPr>
        <p:blipFill>
          <a:blip r:embed="rId4"/>
          <a:stretch>
            <a:fillRect/>
          </a:stretch>
        </p:blipFill>
        <p:spPr>
          <a:xfrm>
            <a:off x="1790700" y="3152775"/>
            <a:ext cx="5562600" cy="581025"/>
          </a:xfrm>
          <a:prstGeom prst="rect">
            <a:avLst/>
          </a:prstGeom>
        </p:spPr>
      </p:pic>
      <p:pic>
        <p:nvPicPr>
          <p:cNvPr id="9" name="Picture 8">
            <a:extLst>
              <a:ext uri="{FF2B5EF4-FFF2-40B4-BE49-F238E27FC236}">
                <a16:creationId xmlns:a16="http://schemas.microsoft.com/office/drawing/2014/main" id="{849E2655-4EF0-4702-93BE-C72BE1481138}"/>
              </a:ext>
            </a:extLst>
          </p:cNvPr>
          <p:cNvPicPr>
            <a:picLocks noChangeAspect="1"/>
          </p:cNvPicPr>
          <p:nvPr/>
        </p:nvPicPr>
        <p:blipFill>
          <a:blip r:embed="rId5"/>
          <a:stretch>
            <a:fillRect/>
          </a:stretch>
        </p:blipFill>
        <p:spPr>
          <a:xfrm>
            <a:off x="1790700" y="4095750"/>
            <a:ext cx="5791200" cy="2076450"/>
          </a:xfrm>
          <a:prstGeom prst="rect">
            <a:avLst/>
          </a:prstGeom>
        </p:spPr>
      </p:pic>
    </p:spTree>
    <p:extLst>
      <p:ext uri="{BB962C8B-B14F-4D97-AF65-F5344CB8AC3E}">
        <p14:creationId xmlns:p14="http://schemas.microsoft.com/office/powerpoint/2010/main" val="195164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A3073A8-8275-4571-89C8-BDBC43B67EB6}"/>
              </a:ext>
            </a:extLst>
          </p:cNvPr>
          <p:cNvPicPr>
            <a:picLocks noChangeAspect="1"/>
          </p:cNvPicPr>
          <p:nvPr/>
        </p:nvPicPr>
        <p:blipFill>
          <a:blip r:embed="rId2"/>
          <a:stretch>
            <a:fillRect/>
          </a:stretch>
        </p:blipFill>
        <p:spPr>
          <a:xfrm>
            <a:off x="1066800" y="533400"/>
            <a:ext cx="7372350" cy="1724025"/>
          </a:xfrm>
          <a:prstGeom prst="rect">
            <a:avLst/>
          </a:prstGeom>
        </p:spPr>
      </p:pic>
    </p:spTree>
    <p:extLst>
      <p:ext uri="{BB962C8B-B14F-4D97-AF65-F5344CB8AC3E}">
        <p14:creationId xmlns:p14="http://schemas.microsoft.com/office/powerpoint/2010/main" val="297434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57600" y="152400"/>
            <a:ext cx="16764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CYCLE</a:t>
            </a:r>
            <a:r>
              <a:rPr lang="en-US" sz="3200" dirty="0">
                <a:solidFill>
                  <a:srgbClr val="C00000"/>
                </a:solidFill>
                <a:latin typeface="Times New Roman" pitchFamily="18" charset="0"/>
                <a:cs typeface="Times New Roman" pitchFamily="18" charset="0"/>
              </a:rPr>
              <a:t> </a:t>
            </a:r>
            <a:endParaRPr lang="en-US" sz="3200" b="1" dirty="0">
              <a:solidFill>
                <a:srgbClr val="00B0F0"/>
              </a:solidFill>
              <a:latin typeface="Times New Roman" pitchFamily="18" charset="0"/>
              <a:cs typeface="Times New Roman" pitchFamily="18" charset="0"/>
            </a:endParaRPr>
          </a:p>
        </p:txBody>
      </p:sp>
      <p:sp>
        <p:nvSpPr>
          <p:cNvPr id="8" name="Content Placeholder 4"/>
          <p:cNvSpPr>
            <a:spLocks noGrp="1"/>
          </p:cNvSpPr>
          <p:nvPr>
            <p:ph idx="1"/>
          </p:nvPr>
        </p:nvSpPr>
        <p:spPr>
          <a:xfrm>
            <a:off x="228600" y="1219200"/>
            <a:ext cx="8610600" cy="4267200"/>
          </a:xfrm>
        </p:spPr>
        <p:txBody>
          <a:bodyPr>
            <a:normAutofit/>
          </a:bodyPr>
          <a:lstStyle/>
          <a:p>
            <a:pPr algn="just"/>
            <a:r>
              <a:rPr lang="en-US" sz="2800" dirty="0">
                <a:latin typeface="Times New Roman" pitchFamily="18" charset="0"/>
                <a:cs typeface="Times New Roman" pitchFamily="18" charset="0"/>
              </a:rPr>
              <a:t>It is defined as a repeated series of operations occuring in a certain order. It may be repeated by repeating the processes in the same order.</a:t>
            </a:r>
          </a:p>
          <a:p>
            <a:pPr algn="just"/>
            <a:r>
              <a:rPr lang="en-US" sz="2800" dirty="0">
                <a:latin typeface="Times New Roman" pitchFamily="18" charset="0"/>
                <a:cs typeface="Times New Roman" pitchFamily="18" charset="0"/>
              </a:rPr>
              <a:t>The cycle which is of imaginary perfect engine is called ideal cycle. In ideal cycle all accidental heat losses are prevented and the working substance is assumed to behave like a perfect working substance.</a:t>
            </a:r>
          </a:p>
          <a:p>
            <a:pPr algn="just"/>
            <a:r>
              <a:rPr lang="en-US" sz="2800" dirty="0">
                <a:latin typeface="Times New Roman" pitchFamily="18" charset="0"/>
                <a:cs typeface="Times New Roman" pitchFamily="18" charset="0"/>
              </a:rPr>
              <a:t>The cycle which is of actual engine is called actual cycle.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AIR STANDARD EFFICIENCY</a:t>
            </a:r>
            <a:r>
              <a:rPr lang="en-US" sz="3200" dirty="0">
                <a:solidFill>
                  <a:srgbClr val="C00000"/>
                </a:solidFill>
                <a:latin typeface="Times New Roman" pitchFamily="18" charset="0"/>
                <a:cs typeface="Times New Roman" pitchFamily="18" charset="0"/>
              </a:rPr>
              <a:t> </a:t>
            </a:r>
            <a:endParaRPr lang="en-US" sz="3200" b="1" dirty="0">
              <a:solidFill>
                <a:srgbClr val="00B0F0"/>
              </a:solidFill>
              <a:latin typeface="Times New Roman" pitchFamily="18" charset="0"/>
              <a:cs typeface="Times New Roman" pitchFamily="18" charset="0"/>
            </a:endParaRPr>
          </a:p>
        </p:txBody>
      </p:sp>
      <p:sp>
        <p:nvSpPr>
          <p:cNvPr id="8" name="Content Placeholder 4"/>
          <p:cNvSpPr>
            <a:spLocks noGrp="1"/>
          </p:cNvSpPr>
          <p:nvPr>
            <p:ph idx="1"/>
          </p:nvPr>
        </p:nvSpPr>
        <p:spPr>
          <a:xfrm>
            <a:off x="228600" y="990600"/>
            <a:ext cx="8610600" cy="5562600"/>
          </a:xfrm>
        </p:spPr>
        <p:txBody>
          <a:bodyPr>
            <a:normAutofit lnSpcReduction="10000"/>
          </a:bodyPr>
          <a:lstStyle/>
          <a:p>
            <a:pPr algn="just"/>
            <a:r>
              <a:rPr lang="en-US" sz="2800" dirty="0">
                <a:latin typeface="Times New Roman" pitchFamily="18" charset="0"/>
                <a:cs typeface="Times New Roman" pitchFamily="18" charset="0"/>
              </a:rPr>
              <a:t>To compare the effect of different cycles, it is of paramount importance that the effect of the calorific value of the fuel is altogether eliminated.</a:t>
            </a:r>
          </a:p>
          <a:p>
            <a:pPr algn="just"/>
            <a:r>
              <a:rPr lang="en-US" sz="2800" dirty="0">
                <a:latin typeface="Times New Roman" pitchFamily="18" charset="0"/>
                <a:cs typeface="Times New Roman" pitchFamily="18" charset="0"/>
              </a:rPr>
              <a:t>This can be achieved by considering air (assumed to behave as a perfect gas) as the working substance in the engine cylinder.</a:t>
            </a:r>
          </a:p>
          <a:p>
            <a:pPr algn="just"/>
            <a:r>
              <a:rPr lang="en-US" sz="2800" dirty="0">
                <a:latin typeface="Times New Roman" pitchFamily="18" charset="0"/>
                <a:cs typeface="Times New Roman" pitchFamily="18" charset="0"/>
              </a:rPr>
              <a:t>The efficiency of engine using air as the working medium is known as “Air standard efficiency” and is often called as “Ideal efficiency”.</a:t>
            </a:r>
          </a:p>
          <a:p>
            <a:pPr algn="just"/>
            <a:r>
              <a:rPr lang="en-US" sz="2800" dirty="0">
                <a:latin typeface="Times New Roman" pitchFamily="18" charset="0"/>
                <a:cs typeface="Times New Roman" pitchFamily="18" charset="0"/>
              </a:rPr>
              <a:t>The actual efficiency of a cycle is always less than the air standard efficiency of that cycle under ideal conditions. This is taken into account by introducing a new term “Relative efficiency”.</a:t>
            </a: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AIR STANDARD EFFICIENCY</a:t>
            </a:r>
            <a:r>
              <a:rPr lang="en-US" sz="3200" dirty="0">
                <a:solidFill>
                  <a:srgbClr val="C00000"/>
                </a:solidFill>
                <a:latin typeface="Times New Roman" pitchFamily="18" charset="0"/>
                <a:cs typeface="Times New Roman" pitchFamily="18" charset="0"/>
              </a:rPr>
              <a:t> </a:t>
            </a:r>
            <a:endParaRPr lang="en-US" sz="3200" b="1" dirty="0">
              <a:solidFill>
                <a:srgbClr val="00B0F0"/>
              </a:solidFill>
              <a:latin typeface="Times New Roman" pitchFamily="18" charset="0"/>
              <a:cs typeface="Times New Roman" pitchFamily="18" charset="0"/>
            </a:endParaRPr>
          </a:p>
        </p:txBody>
      </p:sp>
      <p:sp>
        <p:nvSpPr>
          <p:cNvPr id="8" name="Content Placeholder 4"/>
          <p:cNvSpPr>
            <a:spLocks noGrp="1"/>
          </p:cNvSpPr>
          <p:nvPr>
            <p:ph idx="1"/>
          </p:nvPr>
        </p:nvSpPr>
        <p:spPr>
          <a:xfrm>
            <a:off x="228600" y="838200"/>
            <a:ext cx="8610600" cy="5486400"/>
          </a:xfrm>
        </p:spPr>
        <p:txBody>
          <a:bodyPr>
            <a:normAutofit lnSpcReduction="10000"/>
          </a:bodyPr>
          <a:lstStyle/>
          <a:p>
            <a:pPr algn="just"/>
            <a:r>
              <a:rPr lang="en-US" sz="2800" dirty="0">
                <a:latin typeface="Times New Roman" pitchFamily="18" charset="0"/>
                <a:cs typeface="Times New Roman" pitchFamily="18" charset="0"/>
              </a:rPr>
              <a:t>Relative efficiency is defined as, </a:t>
            </a: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analysis of all air standard cycles is based upon the following assumptions:</a:t>
            </a:r>
          </a:p>
          <a:p>
            <a:pPr algn="just"/>
            <a:r>
              <a:rPr lang="en-US" sz="2800" dirty="0">
                <a:latin typeface="Times New Roman" pitchFamily="18" charset="0"/>
                <a:cs typeface="Times New Roman" pitchFamily="18" charset="0"/>
              </a:rPr>
              <a:t>Assumptions: </a:t>
            </a:r>
          </a:p>
          <a:p>
            <a:pPr marL="514350" indent="-514350" algn="just">
              <a:buFont typeface="+mj-lt"/>
              <a:buAutoNum type="arabicPeriod"/>
            </a:pPr>
            <a:r>
              <a:rPr lang="en-US" sz="2800" dirty="0">
                <a:latin typeface="Times New Roman" pitchFamily="18" charset="0"/>
                <a:cs typeface="Times New Roman" pitchFamily="18" charset="0"/>
              </a:rPr>
              <a:t>The gas in the engine cylinder is a perfect gas i.e. it obeys the gas laws and has constant specific heats.</a:t>
            </a:r>
          </a:p>
          <a:p>
            <a:pPr marL="514350" indent="-514350" algn="just">
              <a:buFont typeface="+mj-lt"/>
              <a:buAutoNum type="arabicPeriod"/>
            </a:pPr>
            <a:r>
              <a:rPr lang="en-US" sz="2800" dirty="0">
                <a:latin typeface="Times New Roman" pitchFamily="18" charset="0"/>
                <a:cs typeface="Times New Roman" pitchFamily="18" charset="0"/>
              </a:rPr>
              <a:t>The physical constants of the gas in the cylinder are the same as those of air at moderate temp i.e. the molecular weight of cylinder gas is 29. </a:t>
            </a:r>
          </a:p>
          <a:p>
            <a:pPr marL="514350" indent="-514350" algn="just">
              <a:buNone/>
            </a:pPr>
            <a:r>
              <a:rPr lang="en-US" sz="2800" dirty="0">
                <a:latin typeface="Times New Roman" pitchFamily="18" charset="0"/>
                <a:cs typeface="Times New Roman" pitchFamily="18" charset="0"/>
              </a:rPr>
              <a:t>      Cp = 1.005 kJ/kg K,     Cv = 0.718 kJ/kg K</a:t>
            </a: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2133600" y="1309688"/>
            <a:ext cx="4898970" cy="900112"/>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Effect transition="in" filter="fade">
                                      <p:cBhvr>
                                        <p:cTn id="14" dur="1000"/>
                                        <p:tgtEl>
                                          <p:spTgt spid="8">
                                            <p:txEl>
                                              <p:pRg st="3" end="3"/>
                                            </p:txEl>
                                          </p:spTgt>
                                        </p:tgtEl>
                                      </p:cBhvr>
                                    </p:animEffect>
                                    <p:anim calcmode="lin" valueType="num">
                                      <p:cBhvr>
                                        <p:cTn id="1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1000"/>
                                        <p:tgtEl>
                                          <p:spTgt spid="8">
                                            <p:txEl>
                                              <p:pRg st="4" end="4"/>
                                            </p:txEl>
                                          </p:spTgt>
                                        </p:tgtEl>
                                      </p:cBhvr>
                                    </p:animEffect>
                                    <p:anim calcmode="lin" valueType="num">
                                      <p:cBhvr>
                                        <p:cTn id="2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fade">
                                      <p:cBhvr>
                                        <p:cTn id="26" dur="1000"/>
                                        <p:tgtEl>
                                          <p:spTgt spid="8">
                                            <p:txEl>
                                              <p:pRg st="5" end="5"/>
                                            </p:txEl>
                                          </p:spTgt>
                                        </p:tgtEl>
                                      </p:cBhvr>
                                    </p:animEffect>
                                    <p:anim calcmode="lin" valueType="num">
                                      <p:cBhvr>
                                        <p:cTn id="27"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Effect transition="in" filter="fade">
                                      <p:cBhvr>
                                        <p:cTn id="33" dur="1000"/>
                                        <p:tgtEl>
                                          <p:spTgt spid="8">
                                            <p:txEl>
                                              <p:pRg st="6" end="6"/>
                                            </p:txEl>
                                          </p:spTgt>
                                        </p:tgtEl>
                                      </p:cBhvr>
                                    </p:animEffect>
                                    <p:anim calcmode="lin" valueType="num">
                                      <p:cBhvr>
                                        <p:cTn id="34"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8">
                                            <p:txEl>
                                              <p:pRg st="7" end="7"/>
                                            </p:txEl>
                                          </p:spTgt>
                                        </p:tgtEl>
                                        <p:attrNameLst>
                                          <p:attrName>style.visibility</p:attrName>
                                        </p:attrNameLst>
                                      </p:cBhvr>
                                      <p:to>
                                        <p:strVal val="visible"/>
                                      </p:to>
                                    </p:set>
                                    <p:animEffect transition="in" filter="fade">
                                      <p:cBhvr>
                                        <p:cTn id="38" dur="1000"/>
                                        <p:tgtEl>
                                          <p:spTgt spid="8">
                                            <p:txEl>
                                              <p:pRg st="7" end="7"/>
                                            </p:txEl>
                                          </p:spTgt>
                                        </p:tgtEl>
                                      </p:cBhvr>
                                    </p:animEffect>
                                    <p:anim calcmode="lin" valueType="num">
                                      <p:cBhvr>
                                        <p:cTn id="39"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AIR STANDARD EFFICIENCY</a:t>
            </a:r>
            <a:r>
              <a:rPr lang="en-US" sz="3200" dirty="0">
                <a:solidFill>
                  <a:srgbClr val="C00000"/>
                </a:solidFill>
                <a:latin typeface="Times New Roman" pitchFamily="18" charset="0"/>
                <a:cs typeface="Times New Roman" pitchFamily="18" charset="0"/>
              </a:rPr>
              <a:t> </a:t>
            </a:r>
            <a:endParaRPr lang="en-US" sz="3200" b="1" dirty="0">
              <a:solidFill>
                <a:srgbClr val="00B0F0"/>
              </a:solidFill>
              <a:latin typeface="Times New Roman" pitchFamily="18" charset="0"/>
              <a:cs typeface="Times New Roman" pitchFamily="18" charset="0"/>
            </a:endParaRPr>
          </a:p>
        </p:txBody>
      </p:sp>
      <p:sp>
        <p:nvSpPr>
          <p:cNvPr id="8" name="Content Placeholder 4"/>
          <p:cNvSpPr>
            <a:spLocks noGrp="1"/>
          </p:cNvSpPr>
          <p:nvPr>
            <p:ph idx="1"/>
          </p:nvPr>
        </p:nvSpPr>
        <p:spPr>
          <a:xfrm>
            <a:off x="228600" y="990600"/>
            <a:ext cx="8610600" cy="4876800"/>
          </a:xfrm>
        </p:spPr>
        <p:txBody>
          <a:bodyPr>
            <a:normAutofit/>
          </a:bodyPr>
          <a:lstStyle/>
          <a:p>
            <a:pPr algn="just"/>
            <a:r>
              <a:rPr lang="en-US" sz="2800" dirty="0">
                <a:latin typeface="Times New Roman" pitchFamily="18" charset="0"/>
                <a:cs typeface="Times New Roman" pitchFamily="18" charset="0"/>
              </a:rPr>
              <a:t>Assumptions: </a:t>
            </a:r>
          </a:p>
          <a:p>
            <a:pPr marL="514350" indent="-514350" algn="just">
              <a:buFont typeface="+mj-lt"/>
              <a:buAutoNum type="arabicPeriod" startAt="3"/>
            </a:pPr>
            <a:r>
              <a:rPr lang="en-US" sz="2800" dirty="0">
                <a:latin typeface="Times New Roman" pitchFamily="18" charset="0"/>
                <a:cs typeface="Times New Roman" pitchFamily="18" charset="0"/>
              </a:rPr>
              <a:t>The compression and expansion processes are adiabatic and they take place without internal friction, i.e. these processes are isentropic.</a:t>
            </a:r>
          </a:p>
          <a:p>
            <a:pPr marL="514350" indent="-514350" algn="just">
              <a:buFont typeface="+mj-lt"/>
              <a:buAutoNum type="arabicPeriod" startAt="3"/>
            </a:pPr>
            <a:r>
              <a:rPr lang="en-US" sz="2800" dirty="0">
                <a:latin typeface="Times New Roman" pitchFamily="18" charset="0"/>
                <a:cs typeface="Times New Roman" pitchFamily="18" charset="0"/>
              </a:rPr>
              <a:t>No chemical reaction takes place in the cylinder. Heat is supplied or rejected by bringing a hot body or a cold body in contact with cylinder at appropriate points during the process.</a:t>
            </a:r>
          </a:p>
          <a:p>
            <a:pPr marL="514350" indent="-514350" algn="just">
              <a:buFont typeface="+mj-lt"/>
              <a:buAutoNum type="arabicPeriod" startAt="3"/>
            </a:pPr>
            <a:r>
              <a:rPr lang="en-US" sz="2800" dirty="0">
                <a:latin typeface="Times New Roman" pitchFamily="18" charset="0"/>
                <a:cs typeface="Times New Roman" pitchFamily="18" charset="0"/>
              </a:rPr>
              <a:t>The cycle is considered closed with the same ‘air’ always remaining in the cylinder to repeat the cycle.</a:t>
            </a: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1000"/>
                                        <p:tgtEl>
                                          <p:spTgt spid="8">
                                            <p:txEl>
                                              <p:pRg st="2" end="2"/>
                                            </p:txEl>
                                          </p:spTgt>
                                        </p:tgtEl>
                                      </p:cBhvr>
                                    </p:animEffect>
                                    <p:anim calcmode="lin" valueType="num">
                                      <p:cBhvr>
                                        <p:cTn id="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Effect transition="in" filter="fade">
                                      <p:cBhvr>
                                        <p:cTn id="14" dur="1000"/>
                                        <p:tgtEl>
                                          <p:spTgt spid="8">
                                            <p:txEl>
                                              <p:pRg st="3" end="3"/>
                                            </p:txEl>
                                          </p:spTgt>
                                        </p:tgtEl>
                                      </p:cBhvr>
                                    </p:animEffect>
                                    <p:anim calcmode="lin" valueType="num">
                                      <p:cBhvr>
                                        <p:cTn id="1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7400" y="152400"/>
            <a:ext cx="50292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762000"/>
            <a:ext cx="8610600" cy="5943600"/>
          </a:xfrm>
        </p:spPr>
        <p:txBody>
          <a:bodyPr>
            <a:normAutofit fontScale="92500"/>
          </a:bodyPr>
          <a:lstStyle/>
          <a:p>
            <a:pPr algn="just"/>
            <a:r>
              <a:rPr lang="en-US" sz="2800" dirty="0">
                <a:latin typeface="Times New Roman" pitchFamily="18" charset="0"/>
                <a:cs typeface="Times New Roman" pitchFamily="18" charset="0"/>
              </a:rPr>
              <a:t>This cycle has the highest possible efficiency &amp; consists of four simple operations namely, </a:t>
            </a:r>
          </a:p>
          <a:p>
            <a:pPr marL="514350" indent="-514350" algn="just">
              <a:buFont typeface="+mj-lt"/>
              <a:buAutoNum type="arabicPeriod"/>
            </a:pPr>
            <a:r>
              <a:rPr lang="en-US" sz="2800" dirty="0">
                <a:latin typeface="Times New Roman" pitchFamily="18" charset="0"/>
                <a:cs typeface="Times New Roman" pitchFamily="18" charset="0"/>
              </a:rPr>
              <a:t>Isothermal expansion.</a:t>
            </a:r>
          </a:p>
          <a:p>
            <a:pPr marL="514350" indent="-514350" algn="just">
              <a:buFont typeface="+mj-lt"/>
              <a:buAutoNum type="arabicPeriod"/>
            </a:pPr>
            <a:r>
              <a:rPr lang="en-US" sz="2800" dirty="0">
                <a:latin typeface="Times New Roman" pitchFamily="18" charset="0"/>
                <a:cs typeface="Times New Roman" pitchFamily="18" charset="0"/>
              </a:rPr>
              <a:t>Adiabatic expansion.</a:t>
            </a:r>
          </a:p>
          <a:p>
            <a:pPr marL="514350" indent="-514350" algn="just">
              <a:buFont typeface="+mj-lt"/>
              <a:buAutoNum type="arabicPeriod"/>
            </a:pPr>
            <a:r>
              <a:rPr lang="en-US" sz="2800" dirty="0">
                <a:latin typeface="Times New Roman" pitchFamily="18" charset="0"/>
                <a:cs typeface="Times New Roman" pitchFamily="18" charset="0"/>
              </a:rPr>
              <a:t>Isothermal compression.</a:t>
            </a:r>
          </a:p>
          <a:p>
            <a:pPr marL="514350" indent="-514350" algn="just">
              <a:buFont typeface="+mj-lt"/>
              <a:buAutoNum type="arabicPeriod"/>
            </a:pPr>
            <a:r>
              <a:rPr lang="en-US" sz="2800" dirty="0">
                <a:latin typeface="Times New Roman" pitchFamily="18" charset="0"/>
                <a:cs typeface="Times New Roman" pitchFamily="18" charset="0"/>
              </a:rPr>
              <a:t>Adiabatic compression.</a:t>
            </a:r>
          </a:p>
          <a:p>
            <a:pPr marL="514350" indent="-514350" algn="just"/>
            <a:r>
              <a:rPr lang="en-US" sz="2800" dirty="0">
                <a:latin typeface="Times New Roman" pitchFamily="18" charset="0"/>
                <a:cs typeface="Times New Roman" pitchFamily="18" charset="0"/>
              </a:rPr>
              <a:t>The Carnot cycle occurs in the following way – </a:t>
            </a:r>
          </a:p>
          <a:p>
            <a:pPr marL="514350" indent="-514350" algn="just"/>
            <a:r>
              <a:rPr lang="en-US" sz="2800" dirty="0">
                <a:latin typeface="Times New Roman" pitchFamily="18" charset="0"/>
                <a:cs typeface="Times New Roman" pitchFamily="18" charset="0"/>
              </a:rPr>
              <a:t>One kg of air is enclosed in the cylinder made of perfect non-conducting material except at the end.</a:t>
            </a:r>
          </a:p>
          <a:p>
            <a:pPr marL="514350" indent="-514350" algn="just"/>
            <a:r>
              <a:rPr lang="en-US" sz="2800" dirty="0">
                <a:latin typeface="Times New Roman" pitchFamily="18" charset="0"/>
                <a:cs typeface="Times New Roman" pitchFamily="18" charset="0"/>
              </a:rPr>
              <a:t>A source of heat ‘H’ is supposed to provide unlimited quantity of heat, non-conducting cover ‘C’ and a sump ‘S’ (infinite capacity) so that its temp remains unchanged irrespective of the fact how much heat is supplied to it.</a:t>
            </a: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1000"/>
                                        <p:tgtEl>
                                          <p:spTgt spid="8">
                                            <p:txEl>
                                              <p:pRg st="2" end="2"/>
                                            </p:txEl>
                                          </p:spTgt>
                                        </p:tgtEl>
                                      </p:cBhvr>
                                    </p:animEffect>
                                    <p:anim calcmode="lin" valueType="num">
                                      <p:cBhvr>
                                        <p:cTn id="13"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1000"/>
                                        <p:tgtEl>
                                          <p:spTgt spid="8">
                                            <p:txEl>
                                              <p:pRg st="3" end="3"/>
                                            </p:txEl>
                                          </p:spTgt>
                                        </p:tgtEl>
                                      </p:cBhvr>
                                    </p:animEffect>
                                    <p:anim calcmode="lin" valueType="num">
                                      <p:cBhvr>
                                        <p:cTn id="1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fade">
                                      <p:cBhvr>
                                        <p:cTn id="22" dur="1000"/>
                                        <p:tgtEl>
                                          <p:spTgt spid="8">
                                            <p:txEl>
                                              <p:pRg st="4" end="4"/>
                                            </p:txEl>
                                          </p:spTgt>
                                        </p:tgtEl>
                                      </p:cBhvr>
                                    </p:animEffect>
                                    <p:anim calcmode="lin" valueType="num">
                                      <p:cBhvr>
                                        <p:cTn id="2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000"/>
                                        <p:tgtEl>
                                          <p:spTgt spid="8">
                                            <p:txEl>
                                              <p:pRg st="5" end="5"/>
                                            </p:txEl>
                                          </p:spTgt>
                                        </p:tgtEl>
                                      </p:cBhvr>
                                    </p:animEffect>
                                    <p:anim calcmode="lin" valueType="num">
                                      <p:cBhvr>
                                        <p:cTn id="3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8">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8">
                                            <p:txEl>
                                              <p:pRg st="6" end="6"/>
                                            </p:txEl>
                                          </p:spTgt>
                                        </p:tgtEl>
                                        <p:attrNameLst>
                                          <p:attrName>style.visibility</p:attrName>
                                        </p:attrNameLst>
                                      </p:cBhvr>
                                      <p:to>
                                        <p:strVal val="visible"/>
                                      </p:to>
                                    </p:set>
                                    <p:animEffect transition="in" filter="fade">
                                      <p:cBhvr>
                                        <p:cTn id="34" dur="1000"/>
                                        <p:tgtEl>
                                          <p:spTgt spid="8">
                                            <p:txEl>
                                              <p:pRg st="6" end="6"/>
                                            </p:txEl>
                                          </p:spTgt>
                                        </p:tgtEl>
                                      </p:cBhvr>
                                    </p:animEffect>
                                    <p:anim calcmode="lin" valueType="num">
                                      <p:cBhvr>
                                        <p:cTn id="35"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1000"/>
                                        <p:tgtEl>
                                          <p:spTgt spid="8">
                                            <p:txEl>
                                              <p:pRg st="7" end="7"/>
                                            </p:txEl>
                                          </p:spTgt>
                                        </p:tgtEl>
                                      </p:cBhvr>
                                    </p:animEffect>
                                    <p:anim calcmode="lin" valueType="num">
                                      <p:cBhvr>
                                        <p:cTn id="42"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838200"/>
            <a:ext cx="8610600" cy="5715000"/>
          </a:xfrm>
        </p:spPr>
        <p:txBody>
          <a:bodyPr>
            <a:normAutofit/>
          </a:bodyPr>
          <a:lstStyle/>
          <a:p>
            <a:pPr marL="514350" indent="-514350" algn="just"/>
            <a:r>
              <a:rPr lang="en-US" sz="2800" dirty="0">
                <a:latin typeface="Times New Roman" pitchFamily="18" charset="0"/>
                <a:cs typeface="Times New Roman" pitchFamily="18" charset="0"/>
              </a:rPr>
              <a:t>The temp of source ‘H’ is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and the same is of the working substance. The working substance while rejecting heat to sump ‘S’ has the temp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i.e the same as that of sump ‘S’.</a:t>
            </a:r>
          </a:p>
          <a:p>
            <a:pPr marL="514350" indent="-514350" algn="just"/>
            <a:endParaRPr lang="en-US" sz="2800" dirty="0">
              <a:latin typeface="Times New Roman" pitchFamily="18" charset="0"/>
              <a:cs typeface="Times New Roman" pitchFamily="18" charset="0"/>
            </a:endParaRPr>
          </a:p>
          <a:p>
            <a:pPr marL="514350" indent="-514350" algn="just"/>
            <a:endParaRPr lang="en-US" sz="2800" dirty="0">
              <a:latin typeface="Times New Roman" pitchFamily="18" charset="0"/>
              <a:cs typeface="Times New Roman" pitchFamily="18" charset="0"/>
            </a:endParaRPr>
          </a:p>
          <a:p>
            <a:pPr marL="514350" indent="-514350" algn="just"/>
            <a:endParaRPr lang="en-US" sz="2800" dirty="0">
              <a:latin typeface="Times New Roman" pitchFamily="18" charset="0"/>
              <a:cs typeface="Times New Roman" pitchFamily="18" charset="0"/>
            </a:endParaRPr>
          </a:p>
          <a:p>
            <a:pPr marL="514350" indent="-514350" algn="just"/>
            <a:endParaRPr lang="en-US" sz="2800" dirty="0">
              <a:latin typeface="Times New Roman" pitchFamily="18" charset="0"/>
              <a:cs typeface="Times New Roman" pitchFamily="18" charset="0"/>
            </a:endParaRPr>
          </a:p>
          <a:p>
            <a:pPr marL="514350" indent="-514350" algn="just"/>
            <a:endParaRPr lang="en-US" sz="2800" dirty="0">
              <a:latin typeface="Times New Roman" pitchFamily="18" charset="0"/>
              <a:cs typeface="Times New Roman" pitchFamily="18" charset="0"/>
            </a:endParaRPr>
          </a:p>
          <a:p>
            <a:pPr marL="514350" indent="-514350" algn="just"/>
            <a:r>
              <a:rPr lang="en-US" sz="2800" dirty="0">
                <a:latin typeface="Times New Roman" pitchFamily="18" charset="0"/>
                <a:cs typeface="Times New Roman" pitchFamily="18" charset="0"/>
              </a:rPr>
              <a:t>The four stages of Carnot cycle are represented on P-V and T-S diagram.</a:t>
            </a:r>
          </a:p>
          <a:p>
            <a:pPr algn="just">
              <a:buNone/>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1870587" y="2862263"/>
            <a:ext cx="5597013" cy="216693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6" end="6"/>
                                            </p:txEl>
                                          </p:spTgt>
                                        </p:tgtEl>
                                        <p:attrNameLst>
                                          <p:attrName>style.visibility</p:attrName>
                                        </p:attrNameLst>
                                      </p:cBhvr>
                                      <p:to>
                                        <p:strVal val="visible"/>
                                      </p:to>
                                    </p:set>
                                    <p:animEffect transition="in" filter="fade">
                                      <p:cBhvr>
                                        <p:cTn id="14" dur="1000"/>
                                        <p:tgtEl>
                                          <p:spTgt spid="8">
                                            <p:txEl>
                                              <p:pRg st="6" end="6"/>
                                            </p:txEl>
                                          </p:spTgt>
                                        </p:tgtEl>
                                      </p:cBhvr>
                                    </p:animEffect>
                                    <p:anim calcmode="lin" valueType="num">
                                      <p:cBhvr>
                                        <p:cTn id="15"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5" name="Content Placeholder 4">
            <a:extLst>
              <a:ext uri="{FF2B5EF4-FFF2-40B4-BE49-F238E27FC236}">
                <a16:creationId xmlns:a16="http://schemas.microsoft.com/office/drawing/2014/main" id="{A1E638D0-7092-4309-9E43-8F3E2044EC1E}"/>
              </a:ext>
            </a:extLst>
          </p:cNvPr>
          <p:cNvSpPr>
            <a:spLocks noGrp="1"/>
          </p:cNvSpPr>
          <p:nvPr>
            <p:ph idx="1"/>
          </p:nvPr>
        </p:nvSpPr>
        <p:spPr>
          <a:xfrm>
            <a:off x="228600" y="5445338"/>
            <a:ext cx="8685344" cy="1031662"/>
          </a:xfrm>
        </p:spPr>
        <p:txBody>
          <a:bodyPr>
            <a:normAutofit fontScale="25000" lnSpcReduction="20000"/>
          </a:bodyPr>
          <a:lstStyle/>
          <a:p>
            <a:pPr marL="0" indent="0" algn="just">
              <a:buNone/>
            </a:pPr>
            <a:r>
              <a:rPr lang="en-US" sz="2800" dirty="0">
                <a:latin typeface="Times New Roman" pitchFamily="18" charset="0"/>
                <a:cs typeface="Times New Roman" pitchFamily="18" charset="0"/>
              </a:rPr>
              <a:t> </a:t>
            </a:r>
          </a:p>
          <a:p>
            <a:pPr marL="0" indent="0" algn="just">
              <a:buNone/>
            </a:pPr>
            <a:r>
              <a:rPr lang="en-US" sz="11200" dirty="0">
                <a:latin typeface="Times New Roman" pitchFamily="18" charset="0"/>
                <a:cs typeface="Times New Roman" pitchFamily="18" charset="0"/>
              </a:rPr>
              <a:t>(1-2) Isothermal expansion,     (2-3) Adiabatic expansion,                      </a:t>
            </a:r>
          </a:p>
          <a:p>
            <a:pPr marL="0" indent="0" algn="just">
              <a:buNone/>
            </a:pPr>
            <a:r>
              <a:rPr lang="en-US" sz="11200" dirty="0">
                <a:latin typeface="Times New Roman" pitchFamily="18" charset="0"/>
                <a:cs typeface="Times New Roman" pitchFamily="18" charset="0"/>
              </a:rPr>
              <a:t>(3-4) Isothermal compression, (4-1)Adiabatic compression.</a:t>
            </a:r>
          </a:p>
          <a:p>
            <a:pPr algn="just">
              <a:buNone/>
            </a:pPr>
            <a:endParaRPr lang="en-US" sz="2800" dirty="0">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F43E3564-7227-444A-B52B-AFA902843FF1}"/>
              </a:ext>
            </a:extLst>
          </p:cNvPr>
          <p:cNvPicPr>
            <a:picLocks noChangeAspect="1"/>
          </p:cNvPicPr>
          <p:nvPr/>
        </p:nvPicPr>
        <p:blipFill>
          <a:blip r:embed="rId2"/>
          <a:stretch>
            <a:fillRect/>
          </a:stretch>
        </p:blipFill>
        <p:spPr>
          <a:xfrm>
            <a:off x="228600" y="990600"/>
            <a:ext cx="4267200" cy="4095750"/>
          </a:xfrm>
          <a:prstGeom prst="rect">
            <a:avLst/>
          </a:prstGeom>
        </p:spPr>
      </p:pic>
      <p:pic>
        <p:nvPicPr>
          <p:cNvPr id="7" name="Picture 6">
            <a:extLst>
              <a:ext uri="{FF2B5EF4-FFF2-40B4-BE49-F238E27FC236}">
                <a16:creationId xmlns:a16="http://schemas.microsoft.com/office/drawing/2014/main" id="{EB56E8A6-0405-4440-911B-3EE6F846B26C}"/>
              </a:ext>
            </a:extLst>
          </p:cNvPr>
          <p:cNvPicPr>
            <a:picLocks noChangeAspect="1"/>
          </p:cNvPicPr>
          <p:nvPr/>
        </p:nvPicPr>
        <p:blipFill>
          <a:blip r:embed="rId3"/>
          <a:stretch>
            <a:fillRect/>
          </a:stretch>
        </p:blipFill>
        <p:spPr>
          <a:xfrm>
            <a:off x="4686300" y="1219200"/>
            <a:ext cx="4152900" cy="356235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152400"/>
            <a:ext cx="60198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THE CARNOT CYCLE</a:t>
            </a:r>
          </a:p>
        </p:txBody>
      </p:sp>
      <p:sp>
        <p:nvSpPr>
          <p:cNvPr id="8" name="Content Placeholder 4"/>
          <p:cNvSpPr>
            <a:spLocks noGrp="1"/>
          </p:cNvSpPr>
          <p:nvPr>
            <p:ph idx="1"/>
          </p:nvPr>
        </p:nvSpPr>
        <p:spPr>
          <a:xfrm>
            <a:off x="228600" y="838200"/>
            <a:ext cx="8610600" cy="5715000"/>
          </a:xfrm>
        </p:spPr>
        <p:txBody>
          <a:bodyPr>
            <a:normAutofit/>
          </a:bodyPr>
          <a:lstStyle/>
          <a:p>
            <a:pPr marL="514350" indent="-514350" algn="just"/>
            <a:r>
              <a:rPr lang="en-US" sz="2800" dirty="0">
                <a:solidFill>
                  <a:srgbClr val="FF33CC"/>
                </a:solidFill>
                <a:latin typeface="Times New Roman" pitchFamily="18" charset="0"/>
                <a:cs typeface="Times New Roman" pitchFamily="18" charset="0"/>
              </a:rPr>
              <a:t>Stage 1 - Isothermal expansion (1-2)</a:t>
            </a:r>
          </a:p>
          <a:p>
            <a:pPr marL="514350" indent="-514350" algn="just"/>
            <a:r>
              <a:rPr lang="en-US" sz="2800" dirty="0">
                <a:latin typeface="Times New Roman" pitchFamily="18" charset="0"/>
                <a:cs typeface="Times New Roman" pitchFamily="18" charset="0"/>
              </a:rPr>
              <a:t>It takes place at temp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when source of heat H is applied to the end of cylinder. Heat addition (supplied) to the working substance is given by,</a:t>
            </a:r>
          </a:p>
          <a:p>
            <a:pPr marL="514350" indent="-514350" algn="ctr">
              <a:buNone/>
            </a:pPr>
            <a:r>
              <a:rPr lang="en-US" sz="2800" i="1" dirty="0">
                <a:latin typeface="Times New Roman" pitchFamily="18" charset="0"/>
                <a:cs typeface="Times New Roman" pitchFamily="18" charset="0"/>
              </a:rPr>
              <a:t>H.A. = R T</a:t>
            </a:r>
            <a:r>
              <a:rPr lang="en-US" sz="1800" i="1" dirty="0">
                <a:latin typeface="Times New Roman" pitchFamily="18" charset="0"/>
                <a:cs typeface="Times New Roman" pitchFamily="18" charset="0"/>
              </a:rPr>
              <a:t>1 </a:t>
            </a:r>
            <a:r>
              <a:rPr lang="en-US" sz="2800" i="1" dirty="0">
                <a:latin typeface="Times New Roman" pitchFamily="18" charset="0"/>
                <a:cs typeface="Times New Roman" pitchFamily="18" charset="0"/>
              </a:rPr>
              <a:t>log</a:t>
            </a:r>
            <a:r>
              <a:rPr lang="en-US" sz="1800" i="1" dirty="0">
                <a:latin typeface="Times New Roman" pitchFamily="18" charset="0"/>
                <a:cs typeface="Times New Roman" pitchFamily="18" charset="0"/>
              </a:rPr>
              <a:t>e</a:t>
            </a:r>
            <a:r>
              <a:rPr lang="en-US" sz="2800" i="1" dirty="0">
                <a:latin typeface="Times New Roman" pitchFamily="18" charset="0"/>
                <a:cs typeface="Times New Roman" pitchFamily="18" charset="0"/>
              </a:rPr>
              <a:t> r   - - - - - - - </a:t>
            </a:r>
            <a:r>
              <a:rPr lang="en-US" sz="2800" dirty="0">
                <a:latin typeface="Times New Roman" pitchFamily="18" charset="0"/>
                <a:cs typeface="Times New Roman" pitchFamily="18" charset="0"/>
              </a:rPr>
              <a:t>(1)      </a:t>
            </a:r>
          </a:p>
          <a:p>
            <a:pPr marL="514350" indent="-514350" algn="ctr">
              <a:buNone/>
            </a:pPr>
            <a:r>
              <a:rPr lang="en-US" sz="2800" dirty="0">
                <a:latin typeface="Times New Roman" pitchFamily="18" charset="0"/>
                <a:cs typeface="Times New Roman" pitchFamily="18" charset="0"/>
              </a:rPr>
              <a:t>where   </a:t>
            </a:r>
            <a:r>
              <a:rPr lang="en-US" sz="2800" i="1" dirty="0">
                <a:latin typeface="Times New Roman" pitchFamily="18" charset="0"/>
                <a:cs typeface="Times New Roman" pitchFamily="18" charset="0"/>
              </a:rPr>
              <a:t>r</a:t>
            </a:r>
            <a:r>
              <a:rPr lang="en-US" sz="2800" dirty="0">
                <a:latin typeface="Times New Roman" pitchFamily="18" charset="0"/>
                <a:cs typeface="Times New Roman" pitchFamily="18" charset="0"/>
              </a:rPr>
              <a:t> =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2 </a:t>
            </a:r>
            <a:r>
              <a:rPr lang="en-US" sz="2800" i="1" dirty="0">
                <a:latin typeface="Times New Roman" pitchFamily="18" charset="0"/>
                <a:cs typeface="Times New Roman" pitchFamily="18" charset="0"/>
              </a:rPr>
              <a:t>/</a:t>
            </a:r>
            <a:r>
              <a:rPr lang="en-US" sz="1800" i="1" dirty="0">
                <a:latin typeface="Times New Roman" pitchFamily="18" charset="0"/>
                <a:cs typeface="Times New Roman" pitchFamily="18" charset="0"/>
              </a:rPr>
              <a:t>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1 </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expansion ratio</a:t>
            </a:r>
          </a:p>
          <a:p>
            <a:pPr marL="514350" indent="-514350" algn="just"/>
            <a:r>
              <a:rPr lang="en-US" sz="2800" dirty="0">
                <a:solidFill>
                  <a:srgbClr val="FF33CC"/>
                </a:solidFill>
                <a:latin typeface="Times New Roman" pitchFamily="18" charset="0"/>
                <a:cs typeface="Times New Roman" pitchFamily="18" charset="0"/>
              </a:rPr>
              <a:t>Stage 2 – Adiabatic expansion (2-3)</a:t>
            </a:r>
          </a:p>
          <a:p>
            <a:pPr marL="514350" indent="-514350" algn="just"/>
            <a:r>
              <a:rPr lang="en-US" sz="2800" dirty="0">
                <a:latin typeface="Times New Roman" pitchFamily="18" charset="0"/>
                <a:cs typeface="Times New Roman" pitchFamily="18" charset="0"/>
              </a:rPr>
              <a:t>It represents the application of non-conducting cover to the end of cylinder. This is followed by the adiabatic expansion and the temp falls from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to</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1000"/>
                                        <p:tgtEl>
                                          <p:spTgt spid="8">
                                            <p:txEl>
                                              <p:pRg st="3" end="3"/>
                                            </p:txEl>
                                          </p:spTgt>
                                        </p:tgtEl>
                                      </p:cBhvr>
                                    </p:animEffect>
                                    <p:anim calcmode="lin" valueType="num">
                                      <p:cBhvr>
                                        <p:cTn id="22"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Effect transition="in" filter="fade">
                                      <p:cBhvr>
                                        <p:cTn id="28" dur="1000"/>
                                        <p:tgtEl>
                                          <p:spTgt spid="8">
                                            <p:txEl>
                                              <p:pRg st="4" end="4"/>
                                            </p:txEl>
                                          </p:spTgt>
                                        </p:tgtEl>
                                      </p:cBhvr>
                                    </p:animEffect>
                                    <p:anim calcmode="lin" valueType="num">
                                      <p:cBhvr>
                                        <p:cTn id="29"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Effect transition="in" filter="fade">
                                      <p:cBhvr>
                                        <p:cTn id="35" dur="1000"/>
                                        <p:tgtEl>
                                          <p:spTgt spid="8">
                                            <p:txEl>
                                              <p:pRg st="5" end="5"/>
                                            </p:txEl>
                                          </p:spTgt>
                                        </p:tgtEl>
                                      </p:cBhvr>
                                    </p:animEffect>
                                    <p:anim calcmode="lin" valueType="num">
                                      <p:cBhvr>
                                        <p:cTn id="36"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14914</TotalTime>
  <Words>1119</Words>
  <Application>Microsoft Office PowerPoint</Application>
  <PresentationFormat>On-screen Show (4:3)</PresentationFormat>
  <Paragraphs>93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THERMAL ENGINEERING</vt:lpstr>
      <vt:lpstr>CYCLE </vt:lpstr>
      <vt:lpstr>AIR STANDARD EFFICIENCY </vt:lpstr>
      <vt:lpstr>AIR STANDARD EFFICIENCY </vt:lpstr>
      <vt:lpstr>AIR STANDARD EFFICIENCY </vt:lpstr>
      <vt:lpstr>THE CARNOT CYCLE</vt:lpstr>
      <vt:lpstr>THE CARNOT CYCLE</vt:lpstr>
      <vt:lpstr>THE CARNOT CYCLE</vt:lpstr>
      <vt:lpstr>THE CARNOT CYCLE</vt:lpstr>
      <vt:lpstr>THE CARNOT CYCLE</vt:lpstr>
      <vt:lpstr>EFFICIENCY OF HEAT ENGINE</vt:lpstr>
      <vt:lpstr>THE CARNOT CYCLE</vt:lpstr>
      <vt:lpstr>THE CARNOT CYCLE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OF TEXTILE MACHINES II</dc:title>
  <dc:creator>IRSHAD</dc:creator>
  <cp:lastModifiedBy>Irshad Momin</cp:lastModifiedBy>
  <cp:revision>574</cp:revision>
  <dcterms:created xsi:type="dcterms:W3CDTF">2020-06-29T09:30:21Z</dcterms:created>
  <dcterms:modified xsi:type="dcterms:W3CDTF">2022-10-13T07:46:07Z</dcterms:modified>
</cp:coreProperties>
</file>